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comments/comment1.xml" ContentType="application/vnd.openxmlformats-officedocument.presentationml.comments+xml"/>
  <Override PartName="/ppt/slides/slide3.xml" ContentType="application/vnd.openxmlformats-officedocument.presentationml.slide+xml"/>
  <Override PartName="/ppt/comments/comment2.xml" ContentType="application/vnd.openxmlformats-officedocument.presentationml.comments+xml"/>
  <Override PartName="/ppt/slides/slide4.xml" ContentType="application/vnd.openxmlformats-officedocument.presentationml.slide+xml"/>
  <Override PartName="/ppt/slides/slide5.xml" ContentType="application/vnd.openxmlformats-officedocument.presentationml.slide+xml"/>
  <Override PartName="/ppt/comments/comment3.xml" ContentType="application/vnd.openxmlformats-officedocument.presentationml.comments+xml"/>
  <Override PartName="/ppt/slides/slide6.xml" ContentType="application/vnd.openxmlformats-officedocument.presentationml.slide+xml"/>
  <Override PartName="/ppt/comments/comment4.xml" ContentType="application/vnd.openxmlformats-officedocument.presentationml.comments+xml"/>
  <Override PartName="/ppt/slides/slide7.xml" ContentType="application/vnd.openxmlformats-officedocument.presentationml.slide+xml"/>
  <Override PartName="/ppt/comments/comment5.xml" ContentType="application/vnd.openxmlformats-officedocument.presentationml.comments+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s/comment6.xml" ContentType="application/vnd.openxmlformats-officedocument.presentationml.comments+xml"/>
  <Override PartName="/ppt/slides/slide12.xml" ContentType="application/vnd.openxmlformats-officedocument.presentationml.slide+xml"/>
  <Override PartName="/ppt/comments/comment7.xml" ContentType="application/vnd.openxmlformats-officedocument.presentationml.comments+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s/comment8.xml" ContentType="application/vnd.openxmlformats-officedocument.presentationml.comments+xml"/>
  <Override PartName="/ppt/slides/slide17.xml" ContentType="application/vnd.openxmlformats-officedocument.presentationml.slide+xml"/>
  <Override PartName="/ppt/comments/comment9.xml" ContentType="application/vnd.openxmlformats-officedocument.presentationml.comments+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s/comment10.xml" ContentType="application/vnd.openxmlformats-officedocument.presentationml.comments+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1"/>
    <p:sldId id="259" r:id="rId13"/>
    <p:sldId id="260" r:id="rId14"/>
    <p:sldId id="261" r:id="rId16"/>
    <p:sldId id="262" r:id="rId18"/>
    <p:sldId id="263" r:id="rId20"/>
    <p:sldId id="264" r:id="rId21"/>
    <p:sldId id="265" r:id="rId22"/>
    <p:sldId id="266" r:id="rId23"/>
    <p:sldId id="267" r:id="rId25"/>
    <p:sldId id="268" r:id="rId27"/>
    <p:sldId id="269" r:id="rId28"/>
    <p:sldId id="270" r:id="rId29"/>
    <p:sldId id="271" r:id="rId30"/>
    <p:sldId id="272" r:id="rId32"/>
    <p:sldId id="273" r:id="rId34"/>
    <p:sldId id="274" r:id="rId35"/>
    <p:sldId id="275" r:id="rId36"/>
    <p:sldId id="276" r:id="rId37"/>
    <p:sldId id="277" r:id="rId38"/>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Lst>
  <p:sldSz cx="13004800" cy="9753600"/>
  <p:notesSz cx="6858000" cy="9144000"/>
  <p:defaultTextStyle>
    <a:lvl1pPr algn="ctr" defTabSz="825500">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1pPr>
    <a:lvl2pPr indent="228600" algn="ctr" defTabSz="825500">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2pPr>
    <a:lvl3pPr indent="457200" algn="ctr" defTabSz="825500">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3pPr>
    <a:lvl4pPr indent="685800" algn="ctr" defTabSz="825500">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4pPr>
    <a:lvl5pPr indent="914400" algn="ctr" defTabSz="825500">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5pPr>
    <a:lvl6pPr indent="1143000" algn="ctr" defTabSz="825500">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6pPr>
    <a:lvl7pPr indent="1371600" algn="ctr" defTabSz="825500">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7pPr>
    <a:lvl8pPr indent="1600200" algn="ctr" defTabSz="825500">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8pPr>
    <a:lvl9pPr indent="1828800" algn="ctr" defTabSz="825500">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fano" initials="S"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1A8F00"/>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D03317"/>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comments" Target="comments/comment1.xml"/><Relationship Id="rId11" Type="http://schemas.openxmlformats.org/officeDocument/2006/relationships/slide" Target="slides/slide3.xml"/><Relationship Id="rId12" Type="http://schemas.openxmlformats.org/officeDocument/2006/relationships/comments" Target="comments/comment2.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comments" Target="comments/comment3.xml"/><Relationship Id="rId16" Type="http://schemas.openxmlformats.org/officeDocument/2006/relationships/slide" Target="slides/slide6.xml"/><Relationship Id="rId17" Type="http://schemas.openxmlformats.org/officeDocument/2006/relationships/comments" Target="comments/comment4.xml"/><Relationship Id="rId18" Type="http://schemas.openxmlformats.org/officeDocument/2006/relationships/slide" Target="slides/slide7.xml"/><Relationship Id="rId19" Type="http://schemas.openxmlformats.org/officeDocument/2006/relationships/comments" Target="comments/comment5.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comments" Target="comments/comment6.xml"/><Relationship Id="rId25" Type="http://schemas.openxmlformats.org/officeDocument/2006/relationships/slide" Target="slides/slide12.xml"/><Relationship Id="rId26" Type="http://schemas.openxmlformats.org/officeDocument/2006/relationships/comments" Target="comments/comment7.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comments" Target="comments/comment8.xml"/><Relationship Id="rId32" Type="http://schemas.openxmlformats.org/officeDocument/2006/relationships/slide" Target="slides/slide17.xml"/><Relationship Id="rId33" Type="http://schemas.openxmlformats.org/officeDocument/2006/relationships/comments" Target="comments/comment9.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comments" Target="comments/comment10.xml"/><Relationship Id="rId40" Type="http://schemas.openxmlformats.org/officeDocument/2006/relationships/slide" Target="slides/slide23.xml"/><Relationship Id="rId41" Type="http://schemas.openxmlformats.org/officeDocument/2006/relationships/slide" Target="slides/slide24.xml"/><Relationship Id="rId42" Type="http://schemas.openxmlformats.org/officeDocument/2006/relationships/slide" Target="slides/slide25.xml"/><Relationship Id="rId43" Type="http://schemas.openxmlformats.org/officeDocument/2006/relationships/slide" Target="slides/slide26.xml"/><Relationship Id="rId44" Type="http://schemas.openxmlformats.org/officeDocument/2006/relationships/slide" Target="slides/slide27.xml"/><Relationship Id="rId45" Type="http://schemas.openxmlformats.org/officeDocument/2006/relationships/slide" Target="slides/slide28.xml"/><Relationship Id="rId46" Type="http://schemas.openxmlformats.org/officeDocument/2006/relationships/slide" Target="slides/slide29.xml"/><Relationship Id="rId47" Type="http://schemas.openxmlformats.org/officeDocument/2006/relationships/slide" Target="slides/slide30.xml"/><Relationship Id="rId48" Type="http://schemas.openxmlformats.org/officeDocument/2006/relationships/slide" Target="slides/slide31.xml"/><Relationship Id="rId49" Type="http://schemas.openxmlformats.org/officeDocument/2006/relationships/slide" Target="slides/slide32.xml"/><Relationship Id="rId50" Type="http://schemas.openxmlformats.org/officeDocument/2006/relationships/slide" Target="slides/slide33.xml"/><Relationship Id="rId51" Type="http://schemas.openxmlformats.org/officeDocument/2006/relationships/slide" Target="slides/slide34.xml"/><Relationship Id="rId52" Type="http://schemas.openxmlformats.org/officeDocument/2006/relationships/slide" Target="slides/slide35.xml"/><Relationship Id="rId53" Type="http://schemas.openxmlformats.org/officeDocument/2006/relationships/slide" Target="slides/slide36.xml"/><Relationship Id="rId54" Type="http://schemas.openxmlformats.org/officeDocument/2006/relationships/slide" Target="slides/slide37.xml"/><Relationship Id="rId55" Type="http://schemas.openxmlformats.org/officeDocument/2006/relationships/slide" Target="slides/slide38.xml"/><Relationship Id="rId56" Type="http://schemas.openxmlformats.org/officeDocument/2006/relationships/slide" Target="slides/slide39.xml"/><Relationship Id="rId57" Type="http://schemas.openxmlformats.org/officeDocument/2006/relationships/slide" Target="slides/slide40.xml"/><Relationship Id="rId58" Type="http://schemas.openxmlformats.org/officeDocument/2006/relationships/slide" Target="slides/slide41.xml"/><Relationship Id="rId59" Type="http://schemas.openxmlformats.org/officeDocument/2006/relationships/slide" Target="slides/slide42.xml"/><Relationship Id="rId60" Type="http://schemas.openxmlformats.org/officeDocument/2006/relationships/slide" Target="slides/slide43.xml"/><Relationship Id="rId61" Type="http://schemas.openxmlformats.org/officeDocument/2006/relationships/slide" Target="slides/slide44.xml"/><Relationship Id="rId62" Type="http://schemas.openxmlformats.org/officeDocument/2006/relationships/slide" Target="slides/slide45.xml"/><Relationship Id="rId63" Type="http://schemas.openxmlformats.org/officeDocument/2006/relationships/slide" Target="slides/slide46.xml"/><Relationship Id="rId64" Type="http://schemas.openxmlformats.org/officeDocument/2006/relationships/slide" Target="slides/slide47.xml"/><Relationship Id="rId65" Type="http://schemas.openxmlformats.org/officeDocument/2006/relationships/slide" Target="slides/slide48.xml"/><Relationship Id="rId66" Type="http://schemas.openxmlformats.org/officeDocument/2006/relationships/slide" Target="slides/slide49.xml"/><Relationship Id="rId67" Type="http://schemas.openxmlformats.org/officeDocument/2006/relationships/slide" Target="slides/slide50.xml"/><Relationship Id="rId68" Type="http://schemas.openxmlformats.org/officeDocument/2006/relationships/slide" Target="slides/slide51.xml"/><Relationship Id="rId69" Type="http://schemas.openxmlformats.org/officeDocument/2006/relationships/slide" Target="slides/slide52.xml"/><Relationship Id="rId70" Type="http://schemas.openxmlformats.org/officeDocument/2006/relationships/slide" Target="slides/slide53.xml"/><Relationship Id="rId71" Type="http://schemas.openxmlformats.org/officeDocument/2006/relationships/slide" Target="slides/slide54.xml"/><Relationship Id="rId72" Type="http://schemas.openxmlformats.org/officeDocument/2006/relationships/slide" Target="slides/slide55.xml"/><Relationship Id="rId73"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4-23T16:00:23.218" idx="1">
    <p:pos x="4096" y="3458"/>
    <p:text>(originariamente pensato per gruppi di pochi dispositivi)
richiede di applicare comunque le tecniche di estensione nel caso di Android, perché Wi-Fi Direct deve essere scalabile per supportare reti opportunistiche.</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5-04-23T17:52:30.448" idx="11">
    <p:pos x="5277" y="3270"/>
    <p:text>come l’assegnamento del MAC address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04-23T17:46:17.428" idx="2">
    <p:pos x="4096" y="2420"/>
    <p:text>Reti senza fili
I nodi sono i dispositivi degli utenti </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04-22T00:11:00.630" idx="3">
    <p:pos x="712" y="1451"/>
    <p:text>I dispositivi sono detti “Peer”, divisi in “Group Owner” e “Client”
GO gestisce i dispositivi, cioè il gruppo
Client sono connessi al GO e fanno parte del gruppo</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5-04-22T00:11:00.630" idx="4">
    <p:pos x="712" y="1451"/>
    <p:text>I dispositivi sono detti “Peer”, divisi in “Group Owner” e “Client”
GO gestisce i dispositivi, cioè il gruppo
Client sono connessi al GO e fanno parte del gruppo</p:text>
  </p:cm>
  <p:cm authorId="0" dt="2015-04-23T14:42:28.399" idx="5">
    <p:pos x="4095" y="4869"/>
    <p:text>Però, non forniscono dettagli specifici al riguardo.</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5-04-23T14:42:58.970" idx="6">
    <p:pos x="4096" y="4496"/>
    <p:text>difficoltà nella comunicazione tra dispositivi di diverse marche e/o versioni di Android</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5-04-24T15:51:30.591" idx="7">
    <p:pos x="4081" y="1801"/>
    <p:text>Uno dei Client è contemporaneamente un GO secondario, chiamato “Backup Group Owner” (BGO)</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5-04-24T00:07:59.143" idx="8">
    <p:pos x="4081" y="1801"/>
    <p:text>I dispositivi risultano connessi tramite la rete del BGO.
L’utente non si accorge di nulla!</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5-04-23T17:33:34.380" idx="9">
    <p:pos x="3078" y="4286"/>
    <p:text>software a linea di comando per comunicare con wpa_supplicant
deve essere compilato (richiede privilegi di Root)</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5-04-23T17:51:43.064" idx="10">
    <p:pos x="829" y="4545"/>
    <p:text>Operazione che svolge anche il Framework Android</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1200">
        <a:latin typeface="+mn-lt"/>
        <a:ea typeface="+mn-ea"/>
        <a:cs typeface="+mn-cs"/>
        <a:sym typeface="Helvetica Neue"/>
      </a:defRPr>
    </a:lvl1pPr>
    <a:lvl2pPr indent="228600" defTabSz="457200">
      <a:lnSpc>
        <a:spcPct val="117999"/>
      </a:lnSpc>
      <a:defRPr sz="1200">
        <a:latin typeface="+mn-lt"/>
        <a:ea typeface="+mn-ea"/>
        <a:cs typeface="+mn-cs"/>
        <a:sym typeface="Helvetica Neue"/>
      </a:defRPr>
    </a:lvl2pPr>
    <a:lvl3pPr indent="457200" defTabSz="457200">
      <a:lnSpc>
        <a:spcPct val="117999"/>
      </a:lnSpc>
      <a:defRPr sz="1200">
        <a:latin typeface="+mn-lt"/>
        <a:ea typeface="+mn-ea"/>
        <a:cs typeface="+mn-cs"/>
        <a:sym typeface="Helvetica Neue"/>
      </a:defRPr>
    </a:lvl3pPr>
    <a:lvl4pPr indent="685800" defTabSz="457200">
      <a:lnSpc>
        <a:spcPct val="117999"/>
      </a:lnSpc>
      <a:defRPr sz="1200">
        <a:latin typeface="+mn-lt"/>
        <a:ea typeface="+mn-ea"/>
        <a:cs typeface="+mn-cs"/>
        <a:sym typeface="Helvetica Neue"/>
      </a:defRPr>
    </a:lvl4pPr>
    <a:lvl5pPr indent="914400" defTabSz="457200">
      <a:lnSpc>
        <a:spcPct val="117999"/>
      </a:lnSpc>
      <a:defRPr sz="1200">
        <a:latin typeface="+mn-lt"/>
        <a:ea typeface="+mn-ea"/>
        <a:cs typeface="+mn-cs"/>
        <a:sym typeface="Helvetica Neue"/>
      </a:defRPr>
    </a:lvl5pPr>
    <a:lvl6pPr indent="1143000" defTabSz="457200">
      <a:lnSpc>
        <a:spcPct val="117999"/>
      </a:lnSpc>
      <a:defRPr sz="1200">
        <a:latin typeface="+mn-lt"/>
        <a:ea typeface="+mn-ea"/>
        <a:cs typeface="+mn-cs"/>
        <a:sym typeface="Helvetica Neue"/>
      </a:defRPr>
    </a:lvl6pPr>
    <a:lvl7pPr indent="1371600" defTabSz="457200">
      <a:lnSpc>
        <a:spcPct val="117999"/>
      </a:lnSpc>
      <a:defRPr sz="1200">
        <a:latin typeface="+mn-lt"/>
        <a:ea typeface="+mn-ea"/>
        <a:cs typeface="+mn-cs"/>
        <a:sym typeface="Helvetica Neue"/>
      </a:defRPr>
    </a:lvl7pPr>
    <a:lvl8pPr indent="1600200" defTabSz="457200">
      <a:lnSpc>
        <a:spcPct val="117999"/>
      </a:lnSpc>
      <a:defRPr sz="1200">
        <a:latin typeface="+mn-lt"/>
        <a:ea typeface="+mn-ea"/>
        <a:cs typeface="+mn-cs"/>
        <a:sym typeface="Helvetica Neue"/>
      </a:defRPr>
    </a:lvl8pPr>
    <a:lvl9pPr indent="1828800" defTabSz="457200">
      <a:lnSpc>
        <a:spcPct val="117999"/>
      </a:lnSpc>
      <a:defRPr sz="1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8"/>
          <p:cNvSpPr/>
          <p:nvPr>
            <p:ph type="sldImg"/>
          </p:nvPr>
        </p:nvSpPr>
        <p:spPr>
          <a:prstGeom prst="rect">
            <a:avLst/>
          </a:prstGeom>
        </p:spPr>
        <p:txBody>
          <a:bodyPr/>
          <a:lstStyle/>
          <a:p>
            <a:pPr lvl="0"/>
          </a:p>
        </p:txBody>
      </p:sp>
      <p:sp>
        <p:nvSpPr>
          <p:cNvPr id="39" name="Shape 39"/>
          <p:cNvSpPr/>
          <p:nvPr>
            <p:ph type="body" sz="quarter" idx="1"/>
          </p:nvPr>
        </p:nvSpPr>
        <p:spPr>
          <a:prstGeom prst="rect">
            <a:avLst/>
          </a:prstGeom>
        </p:spPr>
        <p:txBody>
          <a:bodyPr/>
          <a:lstStyle/>
          <a:p>
            <a:pPr lvl="0">
              <a:defRPr sz="1800"/>
            </a:pPr>
            <a:r>
              <a:rPr sz="1200"/>
              <a:t>Buongiorno,</a:t>
            </a:r>
            <a:endParaRPr sz="1200"/>
          </a:p>
          <a:p>
            <a:pPr lvl="0">
              <a:defRPr sz="1800"/>
            </a:pPr>
            <a:r>
              <a:rPr b="1" sz="1200"/>
              <a:t>questo lavoro di tesi tratta l’analisi dei limiti di wifi direct in android.</a:t>
            </a:r>
            <a:endParaRPr b="1" sz="1200"/>
          </a:p>
          <a:p>
            <a:pPr lvl="0">
              <a:defRPr sz="1800"/>
            </a:pPr>
            <a:endParaRPr sz="1200"/>
          </a:p>
          <a:p>
            <a:pPr lvl="0">
              <a:defRPr sz="1800"/>
            </a:pPr>
            <a:r>
              <a:rPr b="1" sz="1200"/>
              <a:t>gli obiettivi si possono</a:t>
            </a:r>
            <a:r>
              <a:rPr sz="1200"/>
              <a:t> distinguere in due tipi, quelli più generali</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lvl="0"/>
          </a:p>
        </p:txBody>
      </p:sp>
      <p:sp>
        <p:nvSpPr>
          <p:cNvPr id="255" name="Shape 255"/>
          <p:cNvSpPr/>
          <p:nvPr>
            <p:ph type="body" sz="quarter" idx="1"/>
          </p:nvPr>
        </p:nvSpPr>
        <p:spPr>
          <a:prstGeom prst="rect">
            <a:avLst/>
          </a:prstGeom>
        </p:spPr>
        <p:txBody>
          <a:bodyPr/>
          <a:lstStyle/>
          <a:p>
            <a:pPr lvl="0">
              <a:defRPr sz="1800"/>
            </a:pPr>
            <a:r>
              <a:rPr sz="1200"/>
              <a:t>Nel dispositivi Soft MAC, c’è mac80211 che è un driver che implementa le funzioni di rete tra la parte proprietaria, che è più snella del caso FullMAC e mette in comunicazione, e cfg80211.</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lvl="0"/>
          </a:p>
        </p:txBody>
      </p:sp>
      <p:sp>
        <p:nvSpPr>
          <p:cNvPr id="282" name="Shape 282"/>
          <p:cNvSpPr/>
          <p:nvPr>
            <p:ph type="body" sz="quarter" idx="1"/>
          </p:nvPr>
        </p:nvSpPr>
        <p:spPr>
          <a:prstGeom prst="rect">
            <a:avLst/>
          </a:prstGeom>
        </p:spPr>
        <p:txBody>
          <a:bodyPr/>
          <a:lstStyle/>
          <a:p>
            <a:pPr lvl="0">
              <a:defRPr sz="1800"/>
            </a:pPr>
            <a:r>
              <a:rPr b="1" sz="1200"/>
              <a:t>Aggiungere funzionalità a Pigeon Messenger, come:</a:t>
            </a:r>
            <a:endParaRPr b="1" sz="1200"/>
          </a:p>
          <a:p>
            <a:pPr lvl="0">
              <a:defRPr sz="1800"/>
            </a:pPr>
            <a:endParaRPr b="1" sz="1200"/>
          </a:p>
          <a:p>
            <a:pPr lvl="0">
              <a:defRPr sz="1800"/>
            </a:pPr>
            <a:r>
              <a:rPr b="1" sz="1200"/>
              <a:t>PERMETTERE L’INVIO DI FILE, COME IMMAGINI/VIDEO NELLE CHAT</a:t>
            </a:r>
            <a:endParaRPr b="1" sz="1200"/>
          </a:p>
          <a:p>
            <a:pPr lvl="0">
              <a:defRPr sz="1800"/>
            </a:pPr>
            <a:r>
              <a:rPr b="1" sz="1200"/>
              <a:t>CHAT DI GRUPPO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 name="Shape 44"/>
          <p:cNvSpPr/>
          <p:nvPr>
            <p:ph type="sldImg"/>
          </p:nvPr>
        </p:nvSpPr>
        <p:spPr>
          <a:prstGeom prst="rect">
            <a:avLst/>
          </a:prstGeom>
        </p:spPr>
        <p:txBody>
          <a:bodyPr/>
          <a:lstStyle/>
          <a:p>
            <a:pPr lvl="0"/>
          </a:p>
        </p:txBody>
      </p:sp>
      <p:sp>
        <p:nvSpPr>
          <p:cNvPr id="45" name="Shape 45"/>
          <p:cNvSpPr/>
          <p:nvPr>
            <p:ph type="body" sz="quarter" idx="1"/>
          </p:nvPr>
        </p:nvSpPr>
        <p:spPr>
          <a:prstGeom prst="rect">
            <a:avLst/>
          </a:prstGeom>
        </p:spPr>
        <p:txBody>
          <a:bodyPr/>
          <a:lstStyle/>
          <a:p>
            <a:pPr lvl="0">
              <a:defRPr sz="1800"/>
            </a:pPr>
            <a:r>
              <a:rPr sz="1200"/>
              <a:t>Gli obiettivi di questo lavoro di tesi si possono distinguere in due tipi:</a:t>
            </a:r>
            <a:endParaRPr sz="1200"/>
          </a:p>
          <a:p>
            <a:pPr lvl="0">
              <a:defRPr sz="1800"/>
            </a:pPr>
            <a:r>
              <a:rPr sz="1200"/>
              <a:t>	più generali legati al protocollo Wi-Fi Direct</a:t>
            </a:r>
            <a:endParaRPr sz="1200"/>
          </a:p>
          <a:p>
            <a:pPr lvl="0">
              <a:defRPr sz="1800"/>
            </a:pPr>
            <a:r>
              <a:rPr sz="1200"/>
              <a:t>	specifici per l’implementazione di Android</a:t>
            </a:r>
            <a:endParaRPr sz="1200"/>
          </a:p>
          <a:p>
            <a:pPr lvl="0">
              <a:defRPr sz="1800"/>
            </a:pPr>
            <a:endParaRPr sz="1200"/>
          </a:p>
          <a:p>
            <a:pPr lvl="0">
              <a:defRPr sz="1800"/>
            </a:pPr>
            <a:r>
              <a:rPr sz="1200"/>
              <a:t>Prima di procedere devo fare due precisazioni, la prima sulle Reti Opportunistiche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 name="Shape 54"/>
          <p:cNvSpPr/>
          <p:nvPr>
            <p:ph type="sldImg"/>
          </p:nvPr>
        </p:nvSpPr>
        <p:spPr>
          <a:prstGeom prst="rect">
            <a:avLst/>
          </a:prstGeom>
        </p:spPr>
        <p:txBody>
          <a:bodyPr/>
          <a:lstStyle/>
          <a:p>
            <a:pPr lvl="0"/>
          </a:p>
        </p:txBody>
      </p:sp>
      <p:sp>
        <p:nvSpPr>
          <p:cNvPr id="55" name="Shape 55"/>
          <p:cNvSpPr/>
          <p:nvPr>
            <p:ph type="body" sz="quarter" idx="1"/>
          </p:nvPr>
        </p:nvSpPr>
        <p:spPr>
          <a:prstGeom prst="rect">
            <a:avLst/>
          </a:prstGeom>
        </p:spPr>
        <p:txBody>
          <a:bodyPr/>
          <a:lstStyle/>
          <a:p>
            <a:pPr lvl="0">
              <a:defRPr sz="1800"/>
            </a:pPr>
            <a:r>
              <a:rPr sz="1200"/>
              <a:t>Sono reti wireless, in cui</a:t>
            </a:r>
            <a:endParaRPr sz="1200"/>
          </a:p>
          <a:p>
            <a:pPr lvl="0">
              <a:defRPr sz="1800"/>
            </a:pPr>
            <a:r>
              <a:rPr b="1" sz="1200"/>
              <a:t>	i nodi sono dispositivi portati da utenti</a:t>
            </a:r>
            <a:endParaRPr b="1" sz="1200"/>
          </a:p>
          <a:p>
            <a:pPr lvl="0">
              <a:defRPr sz="1800"/>
            </a:pPr>
            <a:r>
              <a:rPr b="1" sz="1200"/>
              <a:t>	mobilità dei nodi</a:t>
            </a:r>
            <a:endParaRPr b="1" sz="1200"/>
          </a:p>
          <a:p>
            <a:pPr lvl="0">
              <a:defRPr sz="1800"/>
            </a:pPr>
            <a:r>
              <a:rPr sz="1200"/>
              <a:t>	quando si incontrano si possono connettere</a:t>
            </a:r>
            <a:endParaRPr sz="1200"/>
          </a:p>
          <a:p>
            <a:pPr lvl="0">
              <a:defRPr sz="1800"/>
            </a:pPr>
            <a:r>
              <a:rPr sz="1200"/>
              <a:t>	topologia di rete estremamente dinamica</a:t>
            </a:r>
            <a:endParaRPr sz="1200"/>
          </a:p>
          <a:p>
            <a:pPr lvl="0">
              <a:defRPr sz="1800"/>
            </a:pPr>
            <a:endParaRPr sz="1200"/>
          </a:p>
          <a:p>
            <a:pPr lvl="0">
              <a:defRPr sz="1800"/>
            </a:pPr>
            <a:r>
              <a:rPr sz="1200"/>
              <a:t>*****OPZIONALE******</a:t>
            </a:r>
            <a:endParaRPr sz="1200"/>
          </a:p>
          <a:p>
            <a:pPr lvl="0">
              <a:defRPr sz="1800"/>
            </a:pPr>
            <a:r>
              <a:rPr sz="1200"/>
              <a:t>RICORDA; per ambienti dinamici come reti opportunistiche, il tipo di gruppo migliore è AUTONOMOUS, perché adatto ALLA FORMAZIONE INCREMENTALE DEL GRUPPO	</a:t>
            </a:r>
            <a:endParaRPr sz="1200"/>
          </a:p>
          <a:p>
            <a:pPr lvl="0">
              <a:defRPr sz="1800"/>
            </a:pPr>
            <a:r>
              <a:rPr sz="1200"/>
              <a:t>******** ******** ********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 name="Shape 61"/>
          <p:cNvSpPr/>
          <p:nvPr>
            <p:ph type="sldImg"/>
          </p:nvPr>
        </p:nvSpPr>
        <p:spPr>
          <a:prstGeom prst="rect">
            <a:avLst/>
          </a:prstGeom>
        </p:spPr>
        <p:txBody>
          <a:bodyPr/>
          <a:lstStyle/>
          <a:p>
            <a:pPr lvl="0"/>
          </a:p>
        </p:txBody>
      </p:sp>
      <p:sp>
        <p:nvSpPr>
          <p:cNvPr id="62" name="Shape 62"/>
          <p:cNvSpPr/>
          <p:nvPr>
            <p:ph type="body" sz="quarter" idx="1"/>
          </p:nvPr>
        </p:nvSpPr>
        <p:spPr>
          <a:prstGeom prst="rect">
            <a:avLst/>
          </a:prstGeom>
        </p:spPr>
        <p:txBody>
          <a:bodyPr/>
          <a:lstStyle/>
          <a:p>
            <a:pPr lvl="0">
              <a:defRPr sz="1800"/>
            </a:pPr>
            <a:r>
              <a:rPr sz="1200"/>
              <a:t>Protocollo standard di Wi-Fi Alliance definito nel 2007</a:t>
            </a:r>
            <a:endParaRPr sz="1200"/>
          </a:p>
          <a:p>
            <a:pPr lvl="0">
              <a:defRPr sz="1800"/>
            </a:pPr>
            <a:endParaRPr sz="1200"/>
          </a:p>
          <a:p>
            <a:pPr lvl="0">
              <a:defRPr sz="1800"/>
            </a:pPr>
            <a:endParaRPr sz="1200"/>
          </a:p>
          <a:p>
            <a:pPr lvl="0">
              <a:defRPr sz="1800"/>
            </a:pPr>
            <a:r>
              <a:rPr b="1" sz="1200"/>
              <a:t>più veloce delle reti ad-hoc </a:t>
            </a:r>
            <a:r>
              <a:rPr sz="1200"/>
              <a:t>(IBSS - Independent Basic Service Set) (</a:t>
            </a:r>
            <a:r>
              <a:rPr b="1" sz="1200"/>
              <a:t>antenato di questo protocollo)</a:t>
            </a:r>
            <a:endParaRPr b="1" sz="1200"/>
          </a:p>
          <a:p>
            <a:pPr lvl="0">
              <a:defRPr sz="1800"/>
            </a:pPr>
            <a:r>
              <a:rPr sz="1200"/>
              <a:t>permette uso di Wi-Fi classico e Wi-Fi Direct contemporaneamente (cosa non possibile con le reti ad hoc)</a:t>
            </a:r>
            <a:endParaRPr sz="1200"/>
          </a:p>
          <a:p>
            <a:pPr lvl="0">
              <a:defRPr sz="1800"/>
            </a:pPr>
            <a:endParaRPr sz="1200"/>
          </a:p>
          <a:p>
            <a:pPr lvl="0">
              <a:defRPr sz="1800"/>
            </a:pPr>
            <a:r>
              <a:rPr sz="1200"/>
              <a:t>Nelle specifiche ufficiali viene usata una terminologia specifica. I dispositivi sono detti Peer che si distinguono in Group Owner e Client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Shape 73"/>
          <p:cNvSpPr/>
          <p:nvPr>
            <p:ph type="sldImg"/>
          </p:nvPr>
        </p:nvSpPr>
        <p:spPr>
          <a:prstGeom prst="rect">
            <a:avLst/>
          </a:prstGeom>
        </p:spPr>
        <p:txBody>
          <a:bodyPr/>
          <a:lstStyle/>
          <a:p>
            <a:pPr lvl="0"/>
          </a:p>
        </p:txBody>
      </p:sp>
      <p:sp>
        <p:nvSpPr>
          <p:cNvPr id="74" name="Shape 74"/>
          <p:cNvSpPr/>
          <p:nvPr>
            <p:ph type="body" sz="quarter" idx="1"/>
          </p:nvPr>
        </p:nvSpPr>
        <p:spPr>
          <a:prstGeom prst="rect">
            <a:avLst/>
          </a:prstGeom>
        </p:spPr>
        <p:txBody>
          <a:bodyPr/>
          <a:lstStyle/>
          <a:p>
            <a:pPr lvl="0">
              <a:defRPr sz="1800"/>
            </a:pPr>
            <a:r>
              <a:rPr sz="1200"/>
              <a:t>GO sono circa come gli access point e gestiscono il gruppo</a:t>
            </a:r>
            <a:endParaRPr sz="1200"/>
          </a:p>
          <a:p>
            <a:pPr lvl="0">
              <a:defRPr sz="1800"/>
            </a:pPr>
            <a:r>
              <a:rPr sz="1200"/>
              <a:t>Client sono quelli connessi al gruppo</a:t>
            </a:r>
            <a:endParaRPr sz="1200"/>
          </a:p>
          <a:p>
            <a:pPr lvl="0">
              <a:defRPr sz="1800"/>
            </a:pPr>
            <a:r>
              <a:rPr sz="1200"/>
              <a:t>Il gruppo è insieme del GO e dei suoi client</a:t>
            </a:r>
            <a:endParaRPr sz="1200"/>
          </a:p>
          <a:p>
            <a:pPr lvl="0">
              <a:defRPr sz="1800"/>
            </a:pPr>
            <a:endParaRPr sz="1200"/>
          </a:p>
          <a:p>
            <a:pPr lvl="0">
              <a:defRPr sz="1800"/>
            </a:pPr>
            <a:r>
              <a:rPr sz="1200"/>
              <a:t>Le specifiche non  vietano ad un dispositivo di fare parte di + gruppi contemporaneamente sia in configurazione client+client, client+GO o GO+GO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ph type="sldImg"/>
          </p:nvPr>
        </p:nvSpPr>
        <p:spPr>
          <a:prstGeom prst="rect">
            <a:avLst/>
          </a:prstGeom>
        </p:spPr>
        <p:txBody>
          <a:bodyPr/>
          <a:lstStyle/>
          <a:p>
            <a:pPr lvl="0"/>
          </a:p>
        </p:txBody>
      </p:sp>
      <p:sp>
        <p:nvSpPr>
          <p:cNvPr id="91" name="Shape 91"/>
          <p:cNvSpPr/>
          <p:nvPr>
            <p:ph type="body" sz="quarter" idx="1"/>
          </p:nvPr>
        </p:nvSpPr>
        <p:spPr>
          <a:prstGeom prst="rect">
            <a:avLst/>
          </a:prstGeom>
        </p:spPr>
        <p:txBody>
          <a:bodyPr/>
          <a:lstStyle/>
          <a:p>
            <a:pPr lvl="0">
              <a:defRPr sz="1800"/>
            </a:pPr>
            <a:r>
              <a:rPr sz="1200"/>
              <a:t>E’ una caratteristica opzionale del protocollo che il produttore non deve implementare necessariamente per dire che il proprio prodotto è compatibile con Wi-Fi Direct. In Android infatti tale funzione non è stata implementata.</a:t>
            </a:r>
            <a:endParaRPr sz="1200"/>
          </a:p>
          <a:p>
            <a:pPr lvl="0">
              <a:defRPr sz="1800"/>
            </a:pPr>
            <a:endParaRPr sz="1200"/>
          </a:p>
          <a:p>
            <a:pPr lvl="0">
              <a:defRPr sz="1800"/>
            </a:pPr>
            <a:endParaRPr sz="1200"/>
          </a:p>
          <a:p>
            <a:pPr lvl="0">
              <a:defRPr sz="1800"/>
            </a:pPr>
            <a:r>
              <a:rPr sz="1200"/>
              <a:t>******** ******** ******** ******** ******** ******** ******** ********</a:t>
            </a:r>
            <a:endParaRPr sz="1200"/>
          </a:p>
          <a:p>
            <a:pPr lvl="0">
              <a:defRPr sz="1800"/>
            </a:pPr>
            <a:r>
              <a:rPr sz="1200"/>
              <a:t>I Legacy Client vedono in GO come un Access Point</a:t>
            </a:r>
            <a:endParaRPr sz="1200"/>
          </a:p>
          <a:p>
            <a:pPr lvl="0">
              <a:defRPr sz="1800"/>
            </a:pPr>
            <a:r>
              <a:rPr b="1" sz="1200"/>
              <a:t>Range di Wi-Fi Direct è di 200 m e velocità di 250 Mbps</a:t>
            </a:r>
            <a:endParaRPr b="1" sz="1200"/>
          </a:p>
          <a:p>
            <a:pPr lvl="0">
              <a:defRPr sz="1800"/>
            </a:pPr>
            <a:r>
              <a:rPr sz="1200"/>
              <a:t>Il ruolo Client e GO non sono trasferibili. Per cambiarlo, una volta negoziato deve essere ricreata la rete. Si usa il GO_Intent=0..15 per stabilire chi sarà il GO</a:t>
            </a:r>
            <a:endParaRPr sz="1200"/>
          </a:p>
          <a:p>
            <a:pPr lvl="0">
              <a:defRPr sz="1800"/>
            </a:pPr>
            <a:r>
              <a:rPr sz="1200"/>
              <a:t>******** ******** ******** ******** ******** ******** ********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ph type="sldImg"/>
          </p:nvPr>
        </p:nvSpPr>
        <p:spPr>
          <a:prstGeom prst="rect">
            <a:avLst/>
          </a:prstGeom>
        </p:spPr>
        <p:txBody>
          <a:bodyPr/>
          <a:lstStyle/>
          <a:p>
            <a:pPr lvl="0"/>
          </a:p>
        </p:txBody>
      </p:sp>
      <p:sp>
        <p:nvSpPr>
          <p:cNvPr id="102" name="Shape 102"/>
          <p:cNvSpPr/>
          <p:nvPr>
            <p:ph type="body" sz="quarter" idx="1"/>
          </p:nvPr>
        </p:nvSpPr>
        <p:spPr>
          <a:prstGeom prst="rect">
            <a:avLst/>
          </a:prstGeom>
        </p:spPr>
        <p:txBody>
          <a:bodyPr/>
          <a:lstStyle/>
          <a:p>
            <a:pPr lvl="0">
              <a:defRPr sz="1800"/>
            </a:pPr>
            <a:r>
              <a:rPr sz="1200"/>
              <a:t>Inoltre, la fase di Discovery, quella di ricerca dei dispositivi, necessaria per trovarsi su una canale comune di connessione (social cannella 1,6,11) per potersi poi connettere, dopo un certo tempo di attesa non permette più la connessione -&gt; problema specifico di Andoid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ph type="sldImg"/>
          </p:nvPr>
        </p:nvSpPr>
        <p:spPr>
          <a:prstGeom prst="rect">
            <a:avLst/>
          </a:prstGeom>
        </p:spPr>
        <p:txBody>
          <a:bodyPr/>
          <a:lstStyle/>
          <a:p>
            <a:pPr lvl="0"/>
          </a:p>
        </p:txBody>
      </p:sp>
      <p:sp>
        <p:nvSpPr>
          <p:cNvPr id="118" name="Shape 118"/>
          <p:cNvSpPr/>
          <p:nvPr>
            <p:ph type="body" sz="quarter" idx="1"/>
          </p:nvPr>
        </p:nvSpPr>
        <p:spPr>
          <a:prstGeom prst="rect">
            <a:avLst/>
          </a:prstGeom>
        </p:spPr>
        <p:txBody>
          <a:bodyPr/>
          <a:lstStyle/>
          <a:p>
            <a:pPr lvl="0">
              <a:defRPr sz="1800"/>
            </a:pPr>
            <a:r>
              <a:rPr sz="1200"/>
              <a:t>Per raggiungere obiettivi generali di estendere il protocollo per renderlo scalabile e la rete disponibile, bisogna far si che un dispositivo faccia parte di più gruppi contemporanemante.</a:t>
            </a:r>
            <a:endParaRPr sz="1200"/>
          </a:p>
          <a:p>
            <a:pPr lvl="0">
              <a:defRPr sz="1800"/>
            </a:pPr>
            <a:endParaRPr sz="1200"/>
          </a:p>
          <a:p>
            <a:pPr lvl="0">
              <a:defRPr sz="1800"/>
            </a:pPr>
            <a:r>
              <a:rPr sz="1200"/>
              <a:t>O utilizzare più Chip Wi-Fi ma che sui dispositivi mobili non ci sono per questioni relative al consumo energetico, dimostrato da Microsoft nel 2003 col progetto MultiNet, con cui hanno definito per la prima volta il concetto di INTERFACCIA DI RETE VIRTUALE.</a:t>
            </a:r>
            <a:endParaRPr sz="1200"/>
          </a:p>
          <a:p>
            <a:pPr lvl="0">
              <a:defRPr sz="1800"/>
            </a:pPr>
            <a:endParaRPr sz="1200"/>
          </a:p>
          <a:p>
            <a:pPr lvl="0">
              <a:defRPr sz="1800"/>
            </a:pPr>
            <a:r>
              <a:rPr sz="1200"/>
              <a:t>Interfaccia di rete virtuale: astrazione di scheda di rete fisica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lvl="0"/>
          </a:p>
        </p:txBody>
      </p:sp>
      <p:sp>
        <p:nvSpPr>
          <p:cNvPr id="130" name="Shape 130"/>
          <p:cNvSpPr/>
          <p:nvPr>
            <p:ph type="body" sz="quarter" idx="1"/>
          </p:nvPr>
        </p:nvSpPr>
        <p:spPr>
          <a:prstGeom prst="rect">
            <a:avLst/>
          </a:prstGeom>
        </p:spPr>
        <p:txBody>
          <a:bodyPr/>
          <a:lstStyle/>
          <a:p>
            <a:pPr lvl="0">
              <a:defRPr sz="1800"/>
            </a:pPr>
            <a:r>
              <a:rPr sz="1200"/>
              <a:t>Far si che i dispositivi (indicati col tratteggio verde) abbiano più interfacce di rete una come GO di un gruppo e l’altra come Client.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olo e sottotitolo">
    <p:spTree>
      <p:nvGrpSpPr>
        <p:cNvPr id="1" name=""/>
        <p:cNvGrpSpPr/>
        <p:nvPr/>
      </p:nvGrpSpPr>
      <p:grpSpPr>
        <a:xfrm>
          <a:off x="0" y="0"/>
          <a:ext cx="0" cy="0"/>
          <a:chOff x="0" y="0"/>
          <a:chExt cx="0" cy="0"/>
        </a:xfrm>
      </p:grpSpPr>
      <p:sp>
        <p:nvSpPr>
          <p:cNvPr id="5" name="Shape 5"/>
          <p:cNvSpPr/>
          <p:nvPr>
            <p:ph type="title"/>
          </p:nvPr>
        </p:nvSpPr>
        <p:spPr>
          <a:xfrm>
            <a:off x="2199639" y="3515359"/>
            <a:ext cx="8610602" cy="1427481"/>
          </a:xfrm>
          <a:prstGeom prst="rect">
            <a:avLst/>
          </a:prstGeom>
        </p:spPr>
        <p:txBody>
          <a:bodyPr anchor="b"/>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Titolo Testo</a:t>
            </a:r>
          </a:p>
        </p:txBody>
      </p:sp>
      <p:sp>
        <p:nvSpPr>
          <p:cNvPr id="6" name="Shape 6"/>
          <p:cNvSpPr/>
          <p:nvPr>
            <p:ph type="body" idx="1"/>
          </p:nvPr>
        </p:nvSpPr>
        <p:spPr>
          <a:xfrm>
            <a:off x="2199639" y="5039359"/>
            <a:ext cx="8610602" cy="492761"/>
          </a:xfrm>
          <a:prstGeom prst="rect">
            <a:avLst/>
          </a:prstGeom>
        </p:spPr>
        <p:txBody>
          <a:bodyPr anchor="t"/>
          <a:lstStyle>
            <a:lvl1pPr marL="0" indent="0" algn="ctr">
              <a:spcBef>
                <a:spcPts val="0"/>
              </a:spcBef>
              <a:buSzTx/>
              <a:buNone/>
              <a:defRPr sz="2000">
                <a:solidFill>
                  <a:srgbClr val="FFFFFF"/>
                </a:solidFill>
              </a:defRPr>
            </a:lvl1pPr>
            <a:lvl2pPr marL="0" indent="228600" algn="ctr">
              <a:spcBef>
                <a:spcPts val="0"/>
              </a:spcBef>
              <a:buSzTx/>
              <a:buNone/>
              <a:defRPr sz="2000">
                <a:solidFill>
                  <a:srgbClr val="FFFFFF"/>
                </a:solidFill>
              </a:defRPr>
            </a:lvl2pPr>
            <a:lvl3pPr marL="0" indent="457200" algn="ctr">
              <a:spcBef>
                <a:spcPts val="0"/>
              </a:spcBef>
              <a:buSzTx/>
              <a:buNone/>
              <a:defRPr sz="2000">
                <a:solidFill>
                  <a:srgbClr val="FFFFFF"/>
                </a:solidFill>
              </a:defRPr>
            </a:lvl3pPr>
            <a:lvl4pPr marL="0" indent="685800" algn="ctr">
              <a:spcBef>
                <a:spcPts val="0"/>
              </a:spcBef>
              <a:buSzTx/>
              <a:buNone/>
              <a:defRPr sz="2000">
                <a:solidFill>
                  <a:srgbClr val="FFFFFF"/>
                </a:solidFill>
              </a:defRPr>
            </a:lvl4pPr>
            <a:lvl5pPr marL="0" indent="914400" algn="ctr">
              <a:spcBef>
                <a:spcPts val="0"/>
              </a:spcBef>
              <a:buSzTx/>
              <a:buNone/>
              <a:defRPr sz="2000">
                <a:solidFill>
                  <a:srgbClr val="FFFFFF"/>
                </a:solidFill>
              </a:defRPr>
            </a:lvl5pPr>
          </a:lstStyle>
          <a:p>
            <a:pPr lvl="0">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uno</a:t>
            </a:r>
            <a:endParaRPr sz="2000">
              <a:solidFill>
                <a:srgbClr val="FFFFFF"/>
              </a:solidFill>
              <a:effectLst>
                <a:outerShdw sx="100000" sy="100000" kx="0" ky="0" algn="b" rotWithShape="0" blurRad="50800" dist="25400" dir="5400000">
                  <a:srgbClr val="000000"/>
                </a:outerShdw>
              </a:effectLst>
            </a:endParaRPr>
          </a:p>
          <a:p>
            <a:pPr lvl="1">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due</a:t>
            </a:r>
            <a:endParaRPr sz="2000">
              <a:solidFill>
                <a:srgbClr val="FFFFFF"/>
              </a:solidFill>
              <a:effectLst>
                <a:outerShdw sx="100000" sy="100000" kx="0" ky="0" algn="b" rotWithShape="0" blurRad="50800" dist="25400" dir="5400000">
                  <a:srgbClr val="000000"/>
                </a:outerShdw>
              </a:effectLst>
            </a:endParaRPr>
          </a:p>
          <a:p>
            <a:pPr lvl="2">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tre</a:t>
            </a:r>
            <a:endParaRPr sz="2000">
              <a:solidFill>
                <a:srgbClr val="FFFFFF"/>
              </a:solidFill>
              <a:effectLst>
                <a:outerShdw sx="100000" sy="100000" kx="0" ky="0" algn="b" rotWithShape="0" blurRad="50800" dist="25400" dir="5400000">
                  <a:srgbClr val="000000"/>
                </a:outerShdw>
              </a:effectLst>
            </a:endParaRPr>
          </a:p>
          <a:p>
            <a:pPr lvl="3">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quattro</a:t>
            </a:r>
            <a:endParaRPr sz="2000">
              <a:solidFill>
                <a:srgbClr val="FFFFFF"/>
              </a:solidFill>
              <a:effectLst>
                <a:outerShdw sx="100000" sy="100000" kx="0" ky="0" algn="b" rotWithShape="0" blurRad="50800" dist="25400" dir="5400000">
                  <a:srgbClr val="000000"/>
                </a:outerShdw>
              </a:effectLst>
            </a:endParaRPr>
          </a:p>
          <a:p>
            <a:pPr lvl="4">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Livello 5</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zion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Vu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Orizzontale">
    <p:spTree>
      <p:nvGrpSpPr>
        <p:cNvPr id="1" name=""/>
        <p:cNvGrpSpPr/>
        <p:nvPr/>
      </p:nvGrpSpPr>
      <p:grpSpPr>
        <a:xfrm>
          <a:off x="0" y="0"/>
          <a:ext cx="0" cy="0"/>
          <a:chOff x="0" y="0"/>
          <a:chExt cx="0" cy="0"/>
        </a:xfrm>
      </p:grpSpPr>
      <p:sp>
        <p:nvSpPr>
          <p:cNvPr id="8" name="Shape 8"/>
          <p:cNvSpPr/>
          <p:nvPr>
            <p:ph type="title"/>
          </p:nvPr>
        </p:nvSpPr>
        <p:spPr>
          <a:xfrm>
            <a:off x="2199639" y="6004560"/>
            <a:ext cx="8610602" cy="609601"/>
          </a:xfrm>
          <a:prstGeom prst="rect">
            <a:avLst/>
          </a:prstGeom>
        </p:spPr>
        <p:txBody>
          <a:bodyPr anchor="b"/>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Titolo Testo</a:t>
            </a:r>
          </a:p>
        </p:txBody>
      </p:sp>
      <p:sp>
        <p:nvSpPr>
          <p:cNvPr id="9" name="Shape 9"/>
          <p:cNvSpPr/>
          <p:nvPr>
            <p:ph type="body" idx="1"/>
          </p:nvPr>
        </p:nvSpPr>
        <p:spPr>
          <a:xfrm>
            <a:off x="2199639" y="6705600"/>
            <a:ext cx="8610602" cy="513081"/>
          </a:xfrm>
          <a:prstGeom prst="rect">
            <a:avLst/>
          </a:prstGeom>
        </p:spPr>
        <p:txBody>
          <a:bodyPr anchor="t"/>
          <a:lstStyle>
            <a:lvl1pPr marL="0" indent="0" algn="ctr">
              <a:spcBef>
                <a:spcPts val="0"/>
              </a:spcBef>
              <a:buSzTx/>
              <a:buNone/>
              <a:defRPr sz="2000">
                <a:solidFill>
                  <a:srgbClr val="FFFFFF"/>
                </a:solidFill>
              </a:defRPr>
            </a:lvl1pPr>
            <a:lvl2pPr marL="0" indent="228600" algn="ctr">
              <a:spcBef>
                <a:spcPts val="0"/>
              </a:spcBef>
              <a:buSzTx/>
              <a:buNone/>
              <a:defRPr sz="2000">
                <a:solidFill>
                  <a:srgbClr val="FFFFFF"/>
                </a:solidFill>
              </a:defRPr>
            </a:lvl2pPr>
            <a:lvl3pPr marL="0" indent="457200" algn="ctr">
              <a:spcBef>
                <a:spcPts val="0"/>
              </a:spcBef>
              <a:buSzTx/>
              <a:buNone/>
              <a:defRPr sz="2000">
                <a:solidFill>
                  <a:srgbClr val="FFFFFF"/>
                </a:solidFill>
              </a:defRPr>
            </a:lvl3pPr>
            <a:lvl4pPr marL="0" indent="685800" algn="ctr">
              <a:spcBef>
                <a:spcPts val="0"/>
              </a:spcBef>
              <a:buSzTx/>
              <a:buNone/>
              <a:defRPr sz="2000">
                <a:solidFill>
                  <a:srgbClr val="FFFFFF"/>
                </a:solidFill>
              </a:defRPr>
            </a:lvl4pPr>
            <a:lvl5pPr marL="0" indent="914400" algn="ctr">
              <a:spcBef>
                <a:spcPts val="0"/>
              </a:spcBef>
              <a:buSzTx/>
              <a:buNone/>
              <a:defRPr sz="2000">
                <a:solidFill>
                  <a:srgbClr val="FFFFFF"/>
                </a:solidFill>
              </a:defRPr>
            </a:lvl5pPr>
          </a:lstStyle>
          <a:p>
            <a:pPr lvl="0">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uno</a:t>
            </a:r>
            <a:endParaRPr sz="2000">
              <a:solidFill>
                <a:srgbClr val="FFFFFF"/>
              </a:solidFill>
              <a:effectLst>
                <a:outerShdw sx="100000" sy="100000" kx="0" ky="0" algn="b" rotWithShape="0" blurRad="50800" dist="25400" dir="5400000">
                  <a:srgbClr val="000000"/>
                </a:outerShdw>
              </a:effectLst>
            </a:endParaRPr>
          </a:p>
          <a:p>
            <a:pPr lvl="1">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due</a:t>
            </a:r>
            <a:endParaRPr sz="2000">
              <a:solidFill>
                <a:srgbClr val="FFFFFF"/>
              </a:solidFill>
              <a:effectLst>
                <a:outerShdw sx="100000" sy="100000" kx="0" ky="0" algn="b" rotWithShape="0" blurRad="50800" dist="25400" dir="5400000">
                  <a:srgbClr val="000000"/>
                </a:outerShdw>
              </a:effectLst>
            </a:endParaRPr>
          </a:p>
          <a:p>
            <a:pPr lvl="2">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tre</a:t>
            </a:r>
            <a:endParaRPr sz="2000">
              <a:solidFill>
                <a:srgbClr val="FFFFFF"/>
              </a:solidFill>
              <a:effectLst>
                <a:outerShdw sx="100000" sy="100000" kx="0" ky="0" algn="b" rotWithShape="0" blurRad="50800" dist="25400" dir="5400000">
                  <a:srgbClr val="000000"/>
                </a:outerShdw>
              </a:effectLst>
            </a:endParaRPr>
          </a:p>
          <a:p>
            <a:pPr lvl="3">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quattro</a:t>
            </a:r>
            <a:endParaRPr sz="2000">
              <a:solidFill>
                <a:srgbClr val="FFFFFF"/>
              </a:solidFill>
              <a:effectLst>
                <a:outerShdw sx="100000" sy="100000" kx="0" ky="0" algn="b" rotWithShape="0" blurRad="50800" dist="25400" dir="5400000">
                  <a:srgbClr val="000000"/>
                </a:outerShdw>
              </a:effectLst>
            </a:endParaRPr>
          </a:p>
          <a:p>
            <a:pPr lvl="4">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Livello 5</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olo - Centrato">
    <p:spTree>
      <p:nvGrpSpPr>
        <p:cNvPr id="1" name=""/>
        <p:cNvGrpSpPr/>
        <p:nvPr/>
      </p:nvGrpSpPr>
      <p:grpSpPr>
        <a:xfrm>
          <a:off x="0" y="0"/>
          <a:ext cx="0" cy="0"/>
          <a:chOff x="0" y="0"/>
          <a:chExt cx="0" cy="0"/>
        </a:xfrm>
      </p:grpSpPr>
      <p:sp>
        <p:nvSpPr>
          <p:cNvPr id="11" name="Shape 11"/>
          <p:cNvSpPr/>
          <p:nvPr>
            <p:ph type="title"/>
          </p:nvPr>
        </p:nvSpPr>
        <p:spPr>
          <a:xfrm>
            <a:off x="2194559" y="4109720"/>
            <a:ext cx="8610602" cy="15290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Titolo Testo</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cale">
    <p:spTree>
      <p:nvGrpSpPr>
        <p:cNvPr id="1" name=""/>
        <p:cNvGrpSpPr/>
        <p:nvPr/>
      </p:nvGrpSpPr>
      <p:grpSpPr>
        <a:xfrm>
          <a:off x="0" y="0"/>
          <a:ext cx="0" cy="0"/>
          <a:chOff x="0" y="0"/>
          <a:chExt cx="0" cy="0"/>
        </a:xfrm>
      </p:grpSpPr>
      <p:sp>
        <p:nvSpPr>
          <p:cNvPr id="13" name="Shape 13"/>
          <p:cNvSpPr/>
          <p:nvPr>
            <p:ph type="title"/>
          </p:nvPr>
        </p:nvSpPr>
        <p:spPr>
          <a:xfrm>
            <a:off x="2199639" y="2367279"/>
            <a:ext cx="4307842" cy="2585721"/>
          </a:xfrm>
          <a:prstGeom prst="rect">
            <a:avLst/>
          </a:prstGeom>
        </p:spPr>
        <p:txBody>
          <a:bodyPr anchor="b"/>
          <a:lstStyle>
            <a:lvl1pPr>
              <a:defRPr sz="4800"/>
            </a:lvl1pPr>
          </a:lstStyle>
          <a:p>
            <a:pPr lvl="0">
              <a:defRPr b="0" sz="1800">
                <a:solidFill>
                  <a:srgbClr val="000000"/>
                </a:solidFill>
                <a:effectLst/>
              </a:defRPr>
            </a:pPr>
            <a:r>
              <a:rPr b="1" sz="4800">
                <a:solidFill>
                  <a:srgbClr val="FFFFFF"/>
                </a:solidFill>
                <a:effectLst>
                  <a:outerShdw sx="100000" sy="100000" kx="0" ky="0" algn="b" rotWithShape="0" blurRad="50800" dist="25400" dir="5400000">
                    <a:srgbClr val="000000"/>
                  </a:outerShdw>
                </a:effectLst>
              </a:rPr>
              <a:t>Titolo Testo</a:t>
            </a:r>
          </a:p>
        </p:txBody>
      </p:sp>
      <p:sp>
        <p:nvSpPr>
          <p:cNvPr id="14" name="Shape 14"/>
          <p:cNvSpPr/>
          <p:nvPr>
            <p:ph type="body" idx="1"/>
          </p:nvPr>
        </p:nvSpPr>
        <p:spPr>
          <a:xfrm>
            <a:off x="2199639" y="5085079"/>
            <a:ext cx="4307842" cy="2143762"/>
          </a:xfrm>
          <a:prstGeom prst="rect">
            <a:avLst/>
          </a:prstGeom>
        </p:spPr>
        <p:txBody>
          <a:bodyPr anchor="t"/>
          <a:lstStyle>
            <a:lvl1pPr marL="0" indent="0" algn="ctr">
              <a:spcBef>
                <a:spcPts val="0"/>
              </a:spcBef>
              <a:buSzTx/>
              <a:buNone/>
              <a:defRPr sz="2000">
                <a:solidFill>
                  <a:srgbClr val="FFFFFF"/>
                </a:solidFill>
              </a:defRPr>
            </a:lvl1pPr>
            <a:lvl2pPr marL="0" indent="228600" algn="ctr">
              <a:spcBef>
                <a:spcPts val="0"/>
              </a:spcBef>
              <a:buSzTx/>
              <a:buNone/>
              <a:defRPr sz="2000">
                <a:solidFill>
                  <a:srgbClr val="FFFFFF"/>
                </a:solidFill>
              </a:defRPr>
            </a:lvl2pPr>
            <a:lvl3pPr marL="0" indent="457200" algn="ctr">
              <a:spcBef>
                <a:spcPts val="0"/>
              </a:spcBef>
              <a:buSzTx/>
              <a:buNone/>
              <a:defRPr sz="2000">
                <a:solidFill>
                  <a:srgbClr val="FFFFFF"/>
                </a:solidFill>
              </a:defRPr>
            </a:lvl3pPr>
            <a:lvl4pPr marL="0" indent="685800" algn="ctr">
              <a:spcBef>
                <a:spcPts val="0"/>
              </a:spcBef>
              <a:buSzTx/>
              <a:buNone/>
              <a:defRPr sz="2000">
                <a:solidFill>
                  <a:srgbClr val="FFFFFF"/>
                </a:solidFill>
              </a:defRPr>
            </a:lvl4pPr>
            <a:lvl5pPr marL="0" indent="914400" algn="ctr">
              <a:spcBef>
                <a:spcPts val="0"/>
              </a:spcBef>
              <a:buSzTx/>
              <a:buNone/>
              <a:defRPr sz="2000">
                <a:solidFill>
                  <a:srgbClr val="FFFFFF"/>
                </a:solidFill>
              </a:defRPr>
            </a:lvl5pPr>
          </a:lstStyle>
          <a:p>
            <a:pPr lvl="0">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uno</a:t>
            </a:r>
            <a:endParaRPr sz="2000">
              <a:solidFill>
                <a:srgbClr val="FFFFFF"/>
              </a:solidFill>
              <a:effectLst>
                <a:outerShdw sx="100000" sy="100000" kx="0" ky="0" algn="b" rotWithShape="0" blurRad="50800" dist="25400" dir="5400000">
                  <a:srgbClr val="000000"/>
                </a:outerShdw>
              </a:effectLst>
            </a:endParaRPr>
          </a:p>
          <a:p>
            <a:pPr lvl="1">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due</a:t>
            </a:r>
            <a:endParaRPr sz="2000">
              <a:solidFill>
                <a:srgbClr val="FFFFFF"/>
              </a:solidFill>
              <a:effectLst>
                <a:outerShdw sx="100000" sy="100000" kx="0" ky="0" algn="b" rotWithShape="0" blurRad="50800" dist="25400" dir="5400000">
                  <a:srgbClr val="000000"/>
                </a:outerShdw>
              </a:effectLst>
            </a:endParaRPr>
          </a:p>
          <a:p>
            <a:pPr lvl="2">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tre</a:t>
            </a:r>
            <a:endParaRPr sz="2000">
              <a:solidFill>
                <a:srgbClr val="FFFFFF"/>
              </a:solidFill>
              <a:effectLst>
                <a:outerShdw sx="100000" sy="100000" kx="0" ky="0" algn="b" rotWithShape="0" blurRad="50800" dist="25400" dir="5400000">
                  <a:srgbClr val="000000"/>
                </a:outerShdw>
              </a:effectLst>
            </a:endParaRPr>
          </a:p>
          <a:p>
            <a:pPr lvl="3">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Corpo livello quattro</a:t>
            </a:r>
            <a:endParaRPr sz="2000">
              <a:solidFill>
                <a:srgbClr val="FFFFFF"/>
              </a:solidFill>
              <a:effectLst>
                <a:outerShdw sx="100000" sy="100000" kx="0" ky="0" algn="b" rotWithShape="0" blurRad="50800" dist="25400" dir="5400000">
                  <a:srgbClr val="000000"/>
                </a:outerShdw>
              </a:effectLst>
            </a:endParaRPr>
          </a:p>
          <a:p>
            <a:pPr lvl="4">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Livello 5</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olo - In alto">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Titolo Testo</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olo e punti elenco">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Titolo Testo</a:t>
            </a:r>
          </a:p>
        </p:txBody>
      </p:sp>
      <p:sp>
        <p:nvSpPr>
          <p:cNvPr id="19" name="Shape 19"/>
          <p:cNvSpPr/>
          <p:nvPr>
            <p:ph type="body" idx="1"/>
          </p:nvPr>
        </p:nvSpPr>
        <p:spPr>
          <a:prstGeom prst="rect">
            <a:avLst/>
          </a:prstGeom>
        </p:spPr>
        <p:txBody>
          <a:bodyPr/>
          <a:lstStyle/>
          <a:p>
            <a:pPr lvl="0">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uno</a:t>
            </a:r>
            <a:endParaRPr sz="30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due</a:t>
            </a:r>
            <a:endParaRPr sz="30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tre</a:t>
            </a:r>
            <a:endParaRPr sz="30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quattro</a:t>
            </a:r>
            <a:endParaRPr sz="30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Livello 5</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olo, punti elenco e foto">
    <p:spTree>
      <p:nvGrpSpPr>
        <p:cNvPr id="1" name=""/>
        <p:cNvGrpSpPr/>
        <p:nvPr/>
      </p:nvGrpSpPr>
      <p:grpSpPr>
        <a:xfrm>
          <a:off x="0" y="0"/>
          <a:ext cx="0" cy="0"/>
          <a:chOff x="0" y="0"/>
          <a:chExt cx="0" cy="0"/>
        </a:xfrm>
      </p:grpSpPr>
      <p:sp>
        <p:nvSpPr>
          <p:cNvPr id="21" name="Shape 21"/>
          <p:cNvSpPr/>
          <p:nvPr>
            <p:ph type="title"/>
          </p:nvPr>
        </p:nvSpPr>
        <p:spPr>
          <a:xfrm>
            <a:off x="2199639" y="2534919"/>
            <a:ext cx="8610602" cy="88392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Titolo Testo</a:t>
            </a:r>
          </a:p>
        </p:txBody>
      </p:sp>
      <p:sp>
        <p:nvSpPr>
          <p:cNvPr id="22" name="Shape 22"/>
          <p:cNvSpPr/>
          <p:nvPr>
            <p:ph type="body" idx="1"/>
          </p:nvPr>
        </p:nvSpPr>
        <p:spPr>
          <a:xfrm>
            <a:off x="2194559" y="3454400"/>
            <a:ext cx="4043681" cy="3759201"/>
          </a:xfrm>
          <a:prstGeom prst="rect">
            <a:avLst/>
          </a:prstGeom>
        </p:spPr>
        <p:txBody>
          <a:bodyPr/>
          <a:lstStyle>
            <a:lvl1pPr marL="288757" indent="-288757">
              <a:spcBef>
                <a:spcPts val="4500"/>
              </a:spcBef>
              <a:defRPr sz="2400"/>
            </a:lvl1pPr>
            <a:lvl2pPr marL="745957" indent="-288757">
              <a:spcBef>
                <a:spcPts val="4500"/>
              </a:spcBef>
              <a:defRPr sz="2400"/>
            </a:lvl2pPr>
            <a:lvl3pPr marL="1203157" indent="-288757">
              <a:spcBef>
                <a:spcPts val="4500"/>
              </a:spcBef>
              <a:defRPr sz="2400"/>
            </a:lvl3pPr>
            <a:lvl4pPr marL="1660357" indent="-288757">
              <a:spcBef>
                <a:spcPts val="4500"/>
              </a:spcBef>
              <a:defRPr sz="2400"/>
            </a:lvl4pPr>
            <a:lvl5pPr marL="2117557" indent="-288757">
              <a:spcBef>
                <a:spcPts val="4500"/>
              </a:spcBef>
              <a:defRPr sz="2400"/>
            </a:lvl5pPr>
          </a:lstStyle>
          <a:p>
            <a:pPr lvl="0">
              <a:defRPr sz="1800">
                <a:solidFill>
                  <a:srgbClr val="000000"/>
                </a:solidFill>
                <a:effectLst/>
              </a:defRPr>
            </a:pPr>
            <a:r>
              <a:rPr sz="2400">
                <a:solidFill>
                  <a:srgbClr val="EBEBEB"/>
                </a:solidFill>
                <a:effectLst>
                  <a:outerShdw sx="100000" sy="100000" kx="0" ky="0" algn="b" rotWithShape="0" blurRad="50800" dist="25400" dir="5400000">
                    <a:srgbClr val="000000"/>
                  </a:outerShdw>
                </a:effectLst>
              </a:rPr>
              <a:t>Corpo livello uno</a:t>
            </a:r>
            <a:endParaRPr sz="2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2400">
                <a:solidFill>
                  <a:srgbClr val="EBEBEB"/>
                </a:solidFill>
                <a:effectLst>
                  <a:outerShdw sx="100000" sy="100000" kx="0" ky="0" algn="b" rotWithShape="0" blurRad="50800" dist="25400" dir="5400000">
                    <a:srgbClr val="000000"/>
                  </a:outerShdw>
                </a:effectLst>
              </a:rPr>
              <a:t>Corpo livello due</a:t>
            </a:r>
            <a:endParaRPr sz="24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2400">
                <a:solidFill>
                  <a:srgbClr val="EBEBEB"/>
                </a:solidFill>
                <a:effectLst>
                  <a:outerShdw sx="100000" sy="100000" kx="0" ky="0" algn="b" rotWithShape="0" blurRad="50800" dist="25400" dir="5400000">
                    <a:srgbClr val="000000"/>
                  </a:outerShdw>
                </a:effectLst>
              </a:rPr>
              <a:t>Corpo livello tre</a:t>
            </a:r>
            <a:endParaRPr sz="24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2400">
                <a:solidFill>
                  <a:srgbClr val="EBEBEB"/>
                </a:solidFill>
                <a:effectLst>
                  <a:outerShdw sx="100000" sy="100000" kx="0" ky="0" algn="b" rotWithShape="0" blurRad="50800" dist="25400" dir="5400000">
                    <a:srgbClr val="000000"/>
                  </a:outerShdw>
                </a:effectLst>
              </a:rPr>
              <a:t>Corpo livello quattro</a:t>
            </a:r>
            <a:endParaRPr sz="24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2400">
                <a:solidFill>
                  <a:srgbClr val="EBEBEB"/>
                </a:solidFill>
                <a:effectLst>
                  <a:outerShdw sx="100000" sy="100000" kx="0" ky="0" algn="b" rotWithShape="0" blurRad="50800" dist="25400" dir="5400000">
                    <a:srgbClr val="000000"/>
                  </a:outerShdw>
                </a:effectLst>
              </a:rPr>
              <a:t>Livello 5</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unti elenco">
    <p:spTree>
      <p:nvGrpSpPr>
        <p:cNvPr id="1" name=""/>
        <p:cNvGrpSpPr/>
        <p:nvPr/>
      </p:nvGrpSpPr>
      <p:grpSpPr>
        <a:xfrm>
          <a:off x="0" y="0"/>
          <a:ext cx="0" cy="0"/>
          <a:chOff x="0" y="0"/>
          <a:chExt cx="0" cy="0"/>
        </a:xfrm>
      </p:grpSpPr>
      <p:sp>
        <p:nvSpPr>
          <p:cNvPr id="24" name="Shape 24"/>
          <p:cNvSpPr/>
          <p:nvPr>
            <p:ph type="body" idx="1"/>
          </p:nvPr>
        </p:nvSpPr>
        <p:spPr>
          <a:xfrm>
            <a:off x="2199639" y="2763519"/>
            <a:ext cx="8610602" cy="4226562"/>
          </a:xfrm>
          <a:prstGeom prst="rect">
            <a:avLst/>
          </a:prstGeom>
        </p:spPr>
        <p:txBody>
          <a:bodyPr/>
          <a:lstStyle/>
          <a:p>
            <a:pPr lvl="0">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uno</a:t>
            </a:r>
            <a:endParaRPr sz="30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due</a:t>
            </a:r>
            <a:endParaRPr sz="30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tre</a:t>
            </a:r>
            <a:endParaRPr sz="30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quattro</a:t>
            </a:r>
            <a:endParaRPr sz="30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Livello 5</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 - 3 per pagina">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2199639" y="2265679"/>
            <a:ext cx="8610602" cy="1427481"/>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Titolo Testo</a:t>
            </a:r>
          </a:p>
        </p:txBody>
      </p:sp>
      <p:sp>
        <p:nvSpPr>
          <p:cNvPr id="3" name="Shape 3"/>
          <p:cNvSpPr/>
          <p:nvPr>
            <p:ph type="body" idx="1"/>
          </p:nvPr>
        </p:nvSpPr>
        <p:spPr>
          <a:xfrm>
            <a:off x="2199639" y="3693159"/>
            <a:ext cx="8610602" cy="3220722"/>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uno</a:t>
            </a:r>
            <a:endParaRPr sz="30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due</a:t>
            </a:r>
            <a:endParaRPr sz="30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tre</a:t>
            </a:r>
            <a:endParaRPr sz="30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Corpo livello quattro</a:t>
            </a:r>
            <a:endParaRPr sz="30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3000">
                <a:solidFill>
                  <a:srgbClr val="EBEBEB"/>
                </a:solidFill>
                <a:effectLst>
                  <a:outerShdw sx="100000" sy="100000" kx="0" ky="0" algn="b" rotWithShape="0" blurRad="50800" dist="25400" dir="5400000">
                    <a:srgbClr val="000000"/>
                  </a:outerShdw>
                </a:effectLst>
              </a:rPr>
              <a:t>Livello 5</a:t>
            </a:r>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spd="med" advClick="1"/>
  <p:txStyles>
    <p:titleStyle>
      <a:lvl1pPr algn="ctr" defTabSz="8255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1pPr>
      <a:lvl2pPr indent="228600" algn="ctr" defTabSz="8255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2pPr>
      <a:lvl3pPr indent="457200" algn="ctr" defTabSz="8255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3pPr>
      <a:lvl4pPr indent="685800" algn="ctr" defTabSz="8255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4pPr>
      <a:lvl5pPr indent="914400" algn="ctr" defTabSz="8255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5pPr>
      <a:lvl6pPr indent="1143000" algn="ctr" defTabSz="8255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6pPr>
      <a:lvl7pPr indent="1371600" algn="ctr" defTabSz="8255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7pPr>
      <a:lvl8pPr indent="1600200" algn="ctr" defTabSz="8255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8pPr>
      <a:lvl9pPr indent="1828800" algn="ctr" defTabSz="8255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9pPr>
    </p:titleStyle>
    <p:bodyStyle>
      <a:lvl1pPr marL="356152" indent="-356152" defTabSz="825500">
        <a:spcBef>
          <a:spcPts val="5900"/>
        </a:spcBef>
        <a:buSzPct val="75000"/>
        <a:buChar char="•"/>
        <a:defRPr sz="30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1pPr>
      <a:lvl2pPr marL="902252" indent="-356152" defTabSz="825500">
        <a:spcBef>
          <a:spcPts val="5900"/>
        </a:spcBef>
        <a:buSzPct val="75000"/>
        <a:buChar char="•"/>
        <a:defRPr sz="30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2pPr>
      <a:lvl3pPr marL="1448352" indent="-356152" defTabSz="825500">
        <a:spcBef>
          <a:spcPts val="5900"/>
        </a:spcBef>
        <a:buSzPct val="75000"/>
        <a:buChar char="•"/>
        <a:defRPr sz="30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3pPr>
      <a:lvl4pPr marL="1994452" indent="-356152" defTabSz="825500">
        <a:spcBef>
          <a:spcPts val="5900"/>
        </a:spcBef>
        <a:buSzPct val="75000"/>
        <a:buChar char="•"/>
        <a:defRPr sz="30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4pPr>
      <a:lvl5pPr marL="2540552" indent="-356152" defTabSz="825500">
        <a:spcBef>
          <a:spcPts val="5900"/>
        </a:spcBef>
        <a:buSzPct val="75000"/>
        <a:buChar char="•"/>
        <a:defRPr sz="30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5pPr>
      <a:lvl6pPr marL="3086652" indent="-356152" defTabSz="825500">
        <a:spcBef>
          <a:spcPts val="5900"/>
        </a:spcBef>
        <a:buSzPct val="75000"/>
        <a:buChar char="•"/>
        <a:defRPr sz="30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6pPr>
      <a:lvl7pPr marL="3632752" indent="-356152" defTabSz="825500">
        <a:spcBef>
          <a:spcPts val="5900"/>
        </a:spcBef>
        <a:buSzPct val="75000"/>
        <a:buChar char="•"/>
        <a:defRPr sz="30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7pPr>
      <a:lvl8pPr marL="4178852" indent="-356152" defTabSz="825500">
        <a:spcBef>
          <a:spcPts val="5900"/>
        </a:spcBef>
        <a:buSzPct val="75000"/>
        <a:buChar char="•"/>
        <a:defRPr sz="30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8pPr>
      <a:lvl9pPr marL="4724952" indent="-356152" defTabSz="825500">
        <a:spcBef>
          <a:spcPts val="5900"/>
        </a:spcBef>
        <a:buSzPct val="75000"/>
        <a:buChar char="•"/>
        <a:defRPr sz="30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9pPr>
    </p:bodyStyle>
    <p:otherStyle>
      <a:lvl1pPr algn="ctr" defTabSz="825500">
        <a:defRPr sz="1400">
          <a:solidFill>
            <a:schemeClr val="tx1"/>
          </a:solidFill>
          <a:latin typeface="+mn-lt"/>
          <a:ea typeface="+mn-ea"/>
          <a:cs typeface="+mn-cs"/>
          <a:sym typeface="Helvetica Neue"/>
        </a:defRPr>
      </a:lvl1pPr>
      <a:lvl2pPr indent="228600" algn="ctr" defTabSz="825500">
        <a:defRPr sz="1400">
          <a:solidFill>
            <a:schemeClr val="tx1"/>
          </a:solidFill>
          <a:latin typeface="+mn-lt"/>
          <a:ea typeface="+mn-ea"/>
          <a:cs typeface="+mn-cs"/>
          <a:sym typeface="Helvetica Neue"/>
        </a:defRPr>
      </a:lvl2pPr>
      <a:lvl3pPr indent="457200" algn="ctr" defTabSz="825500">
        <a:defRPr sz="1400">
          <a:solidFill>
            <a:schemeClr val="tx1"/>
          </a:solidFill>
          <a:latin typeface="+mn-lt"/>
          <a:ea typeface="+mn-ea"/>
          <a:cs typeface="+mn-cs"/>
          <a:sym typeface="Helvetica Neue"/>
        </a:defRPr>
      </a:lvl3pPr>
      <a:lvl4pPr indent="685800" algn="ctr" defTabSz="825500">
        <a:defRPr sz="1400">
          <a:solidFill>
            <a:schemeClr val="tx1"/>
          </a:solidFill>
          <a:latin typeface="+mn-lt"/>
          <a:ea typeface="+mn-ea"/>
          <a:cs typeface="+mn-cs"/>
          <a:sym typeface="Helvetica Neue"/>
        </a:defRPr>
      </a:lvl4pPr>
      <a:lvl5pPr indent="914400" algn="ctr" defTabSz="825500">
        <a:defRPr sz="1400">
          <a:solidFill>
            <a:schemeClr val="tx1"/>
          </a:solidFill>
          <a:latin typeface="+mn-lt"/>
          <a:ea typeface="+mn-ea"/>
          <a:cs typeface="+mn-cs"/>
          <a:sym typeface="Helvetica Neue"/>
        </a:defRPr>
      </a:lvl5pPr>
      <a:lvl6pPr indent="1143000" algn="ctr" defTabSz="825500">
        <a:defRPr sz="1400">
          <a:solidFill>
            <a:schemeClr val="tx1"/>
          </a:solidFill>
          <a:latin typeface="+mn-lt"/>
          <a:ea typeface="+mn-ea"/>
          <a:cs typeface="+mn-cs"/>
          <a:sym typeface="Helvetica Neue"/>
        </a:defRPr>
      </a:lvl6pPr>
      <a:lvl7pPr indent="1371600" algn="ctr" defTabSz="825500">
        <a:defRPr sz="1400">
          <a:solidFill>
            <a:schemeClr val="tx1"/>
          </a:solidFill>
          <a:latin typeface="+mn-lt"/>
          <a:ea typeface="+mn-ea"/>
          <a:cs typeface="+mn-cs"/>
          <a:sym typeface="Helvetica Neue"/>
        </a:defRPr>
      </a:lvl7pPr>
      <a:lvl8pPr indent="1600200" algn="ctr" defTabSz="825500">
        <a:defRPr sz="1400">
          <a:solidFill>
            <a:schemeClr val="tx1"/>
          </a:solidFill>
          <a:latin typeface="+mn-lt"/>
          <a:ea typeface="+mn-ea"/>
          <a:cs typeface="+mn-cs"/>
          <a:sym typeface="Helvetica Neue"/>
        </a:defRPr>
      </a:lvl8pPr>
      <a:lvl9pPr indent="1828800" algn="ctr" defTabSz="825500">
        <a:defRPr sz="1400">
          <a:solidFill>
            <a:schemeClr val="tx1"/>
          </a:solidFill>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6.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8.xml"/><Relationship Id="rId3" Type="http://schemas.openxmlformats.org/officeDocument/2006/relationships/image" Target="../media/image28.png"/><Relationship Id="rId4" Type="http://schemas.openxmlformats.org/officeDocument/2006/relationships/image" Target="../media/image2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9.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3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image" Target="../media/image36.png"/><Relationship Id="rId5" Type="http://schemas.openxmlformats.org/officeDocument/2006/relationships/image" Target="../media/image3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comments" Target="../comments/comment10.xml"/><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youtube.com/watch?v=qcfsWBDRhto"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hyperlink" Target="https://github.com/deib-polimi/PigeonMessanger"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 Id="rId3" Type="http://schemas.openxmlformats.org/officeDocument/2006/relationships/image" Target="../media/image3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42.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 Id="rId3" Type="http://schemas.openxmlformats.org/officeDocument/2006/relationships/image" Target="../media/image4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 Id="rId3" Type="http://schemas.openxmlformats.org/officeDocument/2006/relationships/image" Target="../media/image4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 Id="rId3" Type="http://schemas.openxmlformats.org/officeDocument/2006/relationships/image" Target="../media/image47.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1.png"/><Relationship Id="rId5" Type="http://schemas.openxmlformats.org/officeDocument/2006/relationships/image" Target="../media/image50.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38.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53.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54.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55.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56.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5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58.png"/><Relationship Id="rId4" Type="http://schemas.openxmlformats.org/officeDocument/2006/relationships/image" Target="../media/image1.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38.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61.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62.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63.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58.png"/><Relationship Id="rId4" Type="http://schemas.openxmlformats.org/officeDocument/2006/relationships/image" Target="../media/image1.png"/><Relationship Id="rId5" Type="http://schemas.openxmlformats.org/officeDocument/2006/relationships/image" Target="../media/image40.png"/><Relationship Id="rId6" Type="http://schemas.openxmlformats.org/officeDocument/2006/relationships/image" Target="../media/image64.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6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comments" Target="../comments/comment4.xml"/><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0.png"/><Relationship Id="rId9" Type="http://schemas.openxmlformats.org/officeDocument/2006/relationships/image" Target="../media/image1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comments" Target="../comments/comment5.xml"/><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2" name="Shape 32"/>
          <p:cNvSpPr/>
          <p:nvPr/>
        </p:nvSpPr>
        <p:spPr>
          <a:xfrm>
            <a:off x="2090758" y="376162"/>
            <a:ext cx="8823284" cy="1052122"/>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defTabSz="511809">
              <a:defRPr sz="1800">
                <a:solidFill>
                  <a:srgbClr val="000000"/>
                </a:solidFill>
                <a:effectLst/>
              </a:defRPr>
            </a:pPr>
            <a:r>
              <a:rPr sz="1364">
                <a:solidFill>
                  <a:srgbClr val="FFFFFF"/>
                </a:solidFill>
                <a:effectLst>
                  <a:outerShdw sx="100000" sy="100000" kx="0" ky="0" algn="b" rotWithShape="0" blurRad="31496" dist="15748" dir="5400000">
                    <a:srgbClr val="000000"/>
                  </a:outerShdw>
                </a:effectLst>
              </a:rPr>
              <a:t>POLITECNICO DI MILANO</a:t>
            </a:r>
            <a:endParaRPr sz="1364">
              <a:solidFill>
                <a:srgbClr val="FFFFFF"/>
              </a:solidFill>
              <a:effectLst>
                <a:outerShdw sx="100000" sy="100000" kx="0" ky="0" algn="b" rotWithShape="0" blurRad="31496" dist="15748" dir="5400000">
                  <a:srgbClr val="000000"/>
                </a:outerShdw>
              </a:effectLst>
            </a:endParaRPr>
          </a:p>
          <a:p>
            <a:pPr lvl="0" defTabSz="511809">
              <a:defRPr sz="1800">
                <a:solidFill>
                  <a:srgbClr val="000000"/>
                </a:solidFill>
                <a:effectLst/>
              </a:defRPr>
            </a:pPr>
            <a:r>
              <a:rPr sz="1364">
                <a:solidFill>
                  <a:srgbClr val="FFFFFF"/>
                </a:solidFill>
                <a:effectLst>
                  <a:outerShdw sx="100000" sy="100000" kx="0" ky="0" algn="b" rotWithShape="0" blurRad="31496" dist="15748" dir="5400000">
                    <a:srgbClr val="000000"/>
                  </a:outerShdw>
                </a:effectLst>
              </a:rPr>
              <a:t>Scuola di Ingegneria Industriale e dell’Informazione</a:t>
            </a:r>
            <a:endParaRPr sz="1364">
              <a:solidFill>
                <a:srgbClr val="FFFFFF"/>
              </a:solidFill>
              <a:effectLst>
                <a:outerShdw sx="100000" sy="100000" kx="0" ky="0" algn="b" rotWithShape="0" blurRad="31496" dist="15748" dir="5400000">
                  <a:srgbClr val="000000"/>
                </a:outerShdw>
              </a:effectLst>
            </a:endParaRPr>
          </a:p>
          <a:p>
            <a:pPr lvl="0" defTabSz="511809">
              <a:defRPr sz="1800">
                <a:solidFill>
                  <a:srgbClr val="000000"/>
                </a:solidFill>
                <a:effectLst/>
              </a:defRPr>
            </a:pPr>
            <a:r>
              <a:rPr sz="1364">
                <a:solidFill>
                  <a:srgbClr val="FFFFFF"/>
                </a:solidFill>
                <a:effectLst>
                  <a:outerShdw sx="100000" sy="100000" kx="0" ky="0" algn="b" rotWithShape="0" blurRad="31496" dist="15748" dir="5400000">
                    <a:srgbClr val="000000"/>
                  </a:outerShdw>
                </a:effectLst>
              </a:rPr>
              <a:t>Corso di Laurea Magistrale in Ingegneria Informatica</a:t>
            </a:r>
            <a:endParaRPr sz="1364">
              <a:solidFill>
                <a:srgbClr val="FFFFFF"/>
              </a:solidFill>
              <a:effectLst>
                <a:outerShdw sx="100000" sy="100000" kx="0" ky="0" algn="b" rotWithShape="0" blurRad="31496" dist="15748" dir="5400000">
                  <a:srgbClr val="000000"/>
                </a:outerShdw>
              </a:effectLst>
            </a:endParaRPr>
          </a:p>
          <a:p>
            <a:pPr lvl="0" defTabSz="511809">
              <a:defRPr sz="1800">
                <a:solidFill>
                  <a:srgbClr val="000000"/>
                </a:solidFill>
                <a:effectLst/>
              </a:defRPr>
            </a:pPr>
            <a:r>
              <a:rPr sz="1364">
                <a:solidFill>
                  <a:srgbClr val="FFFFFF"/>
                </a:solidFill>
                <a:effectLst>
                  <a:outerShdw sx="100000" sy="100000" kx="0" ky="0" algn="b" rotWithShape="0" blurRad="31496" dist="15748" dir="5400000">
                    <a:srgbClr val="000000"/>
                  </a:outerShdw>
                </a:effectLst>
              </a:rPr>
              <a:t>Dipartimento di Elettronica, Informazione, Bioingegneria</a:t>
            </a:r>
            <a:endParaRPr sz="1364">
              <a:solidFill>
                <a:srgbClr val="FFFFFF"/>
              </a:solidFill>
              <a:effectLst>
                <a:outerShdw sx="100000" sy="100000" kx="0" ky="0" algn="b" rotWithShape="0" blurRad="31496" dist="15748" dir="5400000">
                  <a:srgbClr val="000000"/>
                </a:outerShdw>
              </a:effectLst>
            </a:endParaRPr>
          </a:p>
        </p:txBody>
      </p:sp>
      <p:sp>
        <p:nvSpPr>
          <p:cNvPr id="33" name="Shape 33"/>
          <p:cNvSpPr/>
          <p:nvPr/>
        </p:nvSpPr>
        <p:spPr>
          <a:xfrm>
            <a:off x="9389302" y="7187878"/>
            <a:ext cx="3127322" cy="657154"/>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defTabSz="817244">
              <a:defRPr sz="1800">
                <a:solidFill>
                  <a:srgbClr val="000000"/>
                </a:solidFill>
                <a:effectLst/>
              </a:defRPr>
            </a:pPr>
            <a:r>
              <a:rPr sz="1979">
                <a:solidFill>
                  <a:srgbClr val="FFFFFF"/>
                </a:solidFill>
                <a:effectLst>
                  <a:outerShdw sx="100000" sy="100000" kx="0" ky="0" algn="b" rotWithShape="0" blurRad="50292" dist="25146" dir="5400000">
                    <a:srgbClr val="000000"/>
                  </a:outerShdw>
                </a:effectLst>
              </a:rPr>
              <a:t>Tesi di Laurea di:</a:t>
            </a:r>
            <a:endParaRPr sz="1979">
              <a:solidFill>
                <a:srgbClr val="FFFFFF"/>
              </a:solidFill>
              <a:effectLst>
                <a:outerShdw sx="100000" sy="100000" kx="0" ky="0" algn="b" rotWithShape="0" blurRad="50292" dist="25146" dir="5400000">
                  <a:srgbClr val="000000"/>
                </a:outerShdw>
              </a:effectLst>
            </a:endParaRPr>
          </a:p>
          <a:p>
            <a:pPr lvl="0" algn="l" defTabSz="817244">
              <a:defRPr sz="1800">
                <a:solidFill>
                  <a:srgbClr val="000000"/>
                </a:solidFill>
                <a:effectLst/>
              </a:defRPr>
            </a:pPr>
            <a:r>
              <a:rPr sz="1979">
                <a:solidFill>
                  <a:srgbClr val="FFFFFF"/>
                </a:solidFill>
                <a:effectLst>
                  <a:outerShdw sx="100000" sy="100000" kx="0" ky="0" algn="b" rotWithShape="0" blurRad="50292" dist="25146" dir="5400000">
                    <a:srgbClr val="000000"/>
                  </a:outerShdw>
                </a:effectLst>
              </a:rPr>
              <a:t>Stefano CAPPA 796552 </a:t>
            </a:r>
          </a:p>
        </p:txBody>
      </p:sp>
      <p:sp>
        <p:nvSpPr>
          <p:cNvPr id="34" name="Shape 34"/>
          <p:cNvSpPr/>
          <p:nvPr/>
        </p:nvSpPr>
        <p:spPr>
          <a:xfrm>
            <a:off x="4506445" y="9046515"/>
            <a:ext cx="3991909" cy="492761"/>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defRPr sz="2000">
                <a:solidFill>
                  <a:srgbClr val="FFFFFF"/>
                </a:solidFill>
              </a:defRPr>
            </a:lvl1pPr>
          </a:lstStyle>
          <a:p>
            <a:pPr lvl="0">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Anno Accademico 2014-2015</a:t>
            </a:r>
          </a:p>
        </p:txBody>
      </p:sp>
      <p:sp>
        <p:nvSpPr>
          <p:cNvPr id="35" name="Shape 35"/>
          <p:cNvSpPr/>
          <p:nvPr>
            <p:ph type="title"/>
          </p:nvPr>
        </p:nvSpPr>
        <p:spPr>
          <a:xfrm>
            <a:off x="465073" y="3344557"/>
            <a:ext cx="12074654" cy="2291130"/>
          </a:xfrm>
          <a:prstGeom prst="rect">
            <a:avLst/>
          </a:prstGeom>
          <a:effectLst>
            <a:outerShdw sx="100000" sy="100000" kx="0" ky="0" algn="b" rotWithShape="0" blurRad="0" dist="25400" dir="5400000">
              <a:srgbClr val="142B64">
                <a:alpha val="50000"/>
              </a:srgbClr>
            </a:outerShdw>
          </a:effectLst>
        </p:spPr>
        <p:txBody>
          <a:bodyPr/>
          <a:lstStyle/>
          <a:p>
            <a:pPr lvl="2" indent="292607" defTabSz="528319">
              <a:defRPr b="0" sz="1800">
                <a:solidFill>
                  <a:srgbClr val="000000"/>
                </a:solidFill>
                <a:effectLst/>
              </a:defRPr>
            </a:pPr>
            <a:r>
              <a:rPr b="1" sz="4096">
                <a:solidFill>
                  <a:srgbClr val="FFFFFF"/>
                </a:solidFill>
                <a:effectLst>
                  <a:outerShdw sx="100000" sy="100000" kx="0" ky="0" algn="b" rotWithShape="0" blurRad="32512" dist="16256" dir="5400000">
                    <a:srgbClr val="000000"/>
                  </a:outerShdw>
                </a:effectLst>
              </a:rPr>
              <a:t>ANALISI DEI LIMITI DELL’IMPLEMENTAZIONE DI WI-FI DIRECT IN ANDROID PER</a:t>
            </a:r>
            <a:endParaRPr b="1" sz="4096">
              <a:solidFill>
                <a:srgbClr val="FFFFFF"/>
              </a:solidFill>
              <a:effectLst>
                <a:outerShdw sx="100000" sy="100000" kx="0" ky="0" algn="b" rotWithShape="0" blurRad="32512" dist="16256" dir="5400000">
                  <a:srgbClr val="000000"/>
                </a:outerShdw>
              </a:effectLst>
            </a:endParaRPr>
          </a:p>
          <a:p>
            <a:pPr lvl="2" indent="292607" defTabSz="528319">
              <a:defRPr b="0" sz="1800">
                <a:solidFill>
                  <a:srgbClr val="000000"/>
                </a:solidFill>
                <a:effectLst/>
              </a:defRPr>
            </a:pPr>
            <a:r>
              <a:rPr b="1" sz="4096">
                <a:solidFill>
                  <a:srgbClr val="FFFFFF"/>
                </a:solidFill>
                <a:effectLst>
                  <a:outerShdw sx="100000" sy="100000" kx="0" ky="0" algn="b" rotWithShape="0" blurRad="32512" dist="16256" dir="5400000">
                    <a:srgbClr val="000000"/>
                  </a:outerShdw>
                </a:effectLst>
              </a:rPr>
              <a:t> RETI OPPORTUNISTICHE</a:t>
            </a:r>
          </a:p>
        </p:txBody>
      </p:sp>
      <p:sp>
        <p:nvSpPr>
          <p:cNvPr id="36" name="Shape 36"/>
          <p:cNvSpPr/>
          <p:nvPr>
            <p:ph type="body" idx="1"/>
          </p:nvPr>
        </p:nvSpPr>
        <p:spPr>
          <a:xfrm>
            <a:off x="396190" y="6862407"/>
            <a:ext cx="4208955" cy="492761"/>
          </a:xfrm>
          <a:prstGeom prst="rect">
            <a:avLst/>
          </a:prstGeom>
        </p:spPr>
        <p:txBody>
          <a:bodyPr/>
          <a:lstStyle/>
          <a:p>
            <a:pPr lvl="0">
              <a:defRPr sz="1800">
                <a:solidFill>
                  <a:srgbClr val="000000"/>
                </a:solidFill>
                <a:effectLst/>
              </a:defRPr>
            </a:pPr>
            <a:r>
              <a:rPr sz="2000">
                <a:solidFill>
                  <a:srgbClr val="FFFFFF"/>
                </a:solidFill>
                <a:effectLst>
                  <a:outerShdw sx="100000" sy="100000" kx="0" ky="0" algn="b" rotWithShape="0" blurRad="50800" dist="25400" dir="5400000">
                    <a:srgbClr val="000000"/>
                  </a:outerShdw>
                </a:effectLst>
              </a:rPr>
              <a:t>RELATORE: Prof. Luciano BARESI</a:t>
            </a:r>
          </a:p>
        </p:txBody>
      </p:sp>
      <p:pic>
        <p:nvPicPr>
          <p:cNvPr id="37" name="Logo_Politecnico_Milano.png"/>
          <p:cNvPicPr/>
          <p:nvPr/>
        </p:nvPicPr>
        <p:blipFill>
          <a:blip r:embed="rId3">
            <a:extLst/>
          </a:blip>
          <a:stretch>
            <a:fillRect/>
          </a:stretch>
        </p:blipFill>
        <p:spPr>
          <a:xfrm>
            <a:off x="5716215" y="1600236"/>
            <a:ext cx="1572370" cy="1572369"/>
          </a:xfrm>
          <a:prstGeom prst="rect">
            <a:avLst/>
          </a:prstGeom>
          <a:ln w="3175">
            <a:miter lim="400000"/>
          </a:ln>
          <a:effectLst>
            <a:outerShdw sx="100000" sy="100000" kx="0" ky="0" algn="b" rotWithShape="0" blurRad="12700" dist="0" dir="5400000">
              <a:srgbClr val="000000">
                <a:alpha val="50000"/>
              </a:srgbClr>
            </a:outerShdw>
          </a:effectLst>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0"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132" name="Shape 132"/>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Scalabilità (2)</a:t>
            </a:r>
          </a:p>
        </p:txBody>
      </p:sp>
      <p:sp>
        <p:nvSpPr>
          <p:cNvPr id="133" name="Shape 133"/>
          <p:cNvSpPr/>
          <p:nvPr>
            <p:ph type="sldNum" sz="quarter" idx="4294967295"/>
          </p:nvPr>
        </p:nvSpPr>
        <p:spPr>
          <a:xfrm>
            <a:off x="6421412" y="9400120"/>
            <a:ext cx="161976"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134" name="vif_client.png"/>
          <p:cNvPicPr/>
          <p:nvPr/>
        </p:nvPicPr>
        <p:blipFill>
          <a:blip r:embed="rId2">
            <a:extLst/>
          </a:blip>
          <a:stretch>
            <a:fillRect/>
          </a:stretch>
        </p:blipFill>
        <p:spPr>
          <a:xfrm>
            <a:off x="2983004" y="2243044"/>
            <a:ext cx="412431" cy="412431"/>
          </a:xfrm>
          <a:prstGeom prst="rect">
            <a:avLst/>
          </a:prstGeom>
          <a:ln w="3175">
            <a:miter lim="400000"/>
          </a:ln>
        </p:spPr>
      </p:pic>
      <p:pic>
        <p:nvPicPr>
          <p:cNvPr id="135" name="vif_go.png"/>
          <p:cNvPicPr/>
          <p:nvPr/>
        </p:nvPicPr>
        <p:blipFill>
          <a:blip r:embed="rId3">
            <a:extLst/>
          </a:blip>
          <a:stretch>
            <a:fillRect/>
          </a:stretch>
        </p:blipFill>
        <p:spPr>
          <a:xfrm>
            <a:off x="2986385" y="2788638"/>
            <a:ext cx="405670" cy="412431"/>
          </a:xfrm>
          <a:prstGeom prst="rect">
            <a:avLst/>
          </a:prstGeom>
          <a:ln w="3175">
            <a:miter lim="400000"/>
          </a:ln>
        </p:spPr>
      </p:pic>
      <p:sp>
        <p:nvSpPr>
          <p:cNvPr id="136" name="Shape 136"/>
          <p:cNvSpPr/>
          <p:nvPr/>
        </p:nvSpPr>
        <p:spPr>
          <a:xfrm>
            <a:off x="3512163" y="2788638"/>
            <a:ext cx="1094424"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VIF GO</a:t>
            </a:r>
          </a:p>
        </p:txBody>
      </p:sp>
      <p:sp>
        <p:nvSpPr>
          <p:cNvPr id="137" name="Shape 137"/>
          <p:cNvSpPr/>
          <p:nvPr/>
        </p:nvSpPr>
        <p:spPr>
          <a:xfrm>
            <a:off x="3503633" y="2243044"/>
            <a:ext cx="1458913"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VIF Client</a:t>
            </a:r>
          </a:p>
        </p:txBody>
      </p:sp>
      <p:pic>
        <p:nvPicPr>
          <p:cNvPr id="138" name="soluz_scalabilita_TRASMISSIONE_PACCHETTO.png"/>
          <p:cNvPicPr/>
          <p:nvPr/>
        </p:nvPicPr>
        <p:blipFill>
          <a:blip r:embed="rId4">
            <a:extLst/>
          </a:blip>
          <a:stretch>
            <a:fillRect/>
          </a:stretch>
        </p:blipFill>
        <p:spPr>
          <a:xfrm>
            <a:off x="2796809" y="2892355"/>
            <a:ext cx="7366001" cy="5486401"/>
          </a:xfrm>
          <a:prstGeom prst="rect">
            <a:avLst/>
          </a:prstGeom>
          <a:ln w="3175">
            <a:miter lim="400000"/>
          </a:ln>
        </p:spPr>
      </p:pic>
      <p:pic>
        <p:nvPicPr>
          <p:cNvPr id="139" name="dispositivo_logo.png"/>
          <p:cNvPicPr/>
          <p:nvPr/>
        </p:nvPicPr>
        <p:blipFill>
          <a:blip r:embed="rId5">
            <a:extLst/>
          </a:blip>
          <a:stretch>
            <a:fillRect/>
          </a:stretch>
        </p:blipFill>
        <p:spPr>
          <a:xfrm>
            <a:off x="342765" y="2362538"/>
            <a:ext cx="647844" cy="719036"/>
          </a:xfrm>
          <a:prstGeom prst="rect">
            <a:avLst/>
          </a:prstGeom>
          <a:ln w="3175">
            <a:miter lim="400000"/>
          </a:ln>
        </p:spPr>
      </p:pic>
      <p:sp>
        <p:nvSpPr>
          <p:cNvPr id="140" name="Shape 140"/>
          <p:cNvSpPr/>
          <p:nvPr/>
        </p:nvSpPr>
        <p:spPr>
          <a:xfrm>
            <a:off x="1055742" y="2465041"/>
            <a:ext cx="1682751"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Dispositivo</a:t>
            </a:r>
          </a:p>
        </p:txBody>
      </p:sp>
    </p:spTree>
  </p:cSld>
  <p:clrMapOvr>
    <a:masterClrMapping/>
  </p:clrMapOvr>
  <p:transition spd="fast" advClick="1">
    <p:dissolve/>
  </p:transition>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pic>
        <p:nvPicPr>
          <p:cNvPr id="142" name="soluz_disponibilita_2.png"/>
          <p:cNvPicPr/>
          <p:nvPr/>
        </p:nvPicPr>
        <p:blipFill>
          <a:blip r:embed="rId3">
            <a:extLst/>
          </a:blip>
          <a:stretch>
            <a:fillRect/>
          </a:stretch>
        </p:blipFill>
        <p:spPr>
          <a:xfrm>
            <a:off x="3732455" y="3848849"/>
            <a:ext cx="6019801" cy="4191001"/>
          </a:xfrm>
          <a:prstGeom prst="rect">
            <a:avLst/>
          </a:prstGeom>
          <a:ln w="3175">
            <a:miter lim="400000"/>
          </a:ln>
        </p:spPr>
      </p:pic>
      <p:sp>
        <p:nvSpPr>
          <p:cNvPr id="143" name="Shape 143"/>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Disponibilità (1)</a:t>
            </a:r>
          </a:p>
        </p:txBody>
      </p:sp>
      <p:sp>
        <p:nvSpPr>
          <p:cNvPr id="144" name="Shape 144"/>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145" name="dispositivo_logo.png"/>
          <p:cNvPicPr/>
          <p:nvPr/>
        </p:nvPicPr>
        <p:blipFill>
          <a:blip r:embed="rId4">
            <a:extLst/>
          </a:blip>
          <a:stretch>
            <a:fillRect/>
          </a:stretch>
        </p:blipFill>
        <p:spPr>
          <a:xfrm>
            <a:off x="10630184" y="5150777"/>
            <a:ext cx="457275" cy="507525"/>
          </a:xfrm>
          <a:prstGeom prst="rect">
            <a:avLst/>
          </a:prstGeom>
          <a:ln w="3175">
            <a:miter lim="400000"/>
          </a:ln>
        </p:spPr>
      </p:pic>
      <p:pic>
        <p:nvPicPr>
          <p:cNvPr id="146" name="vif_client.png"/>
          <p:cNvPicPr/>
          <p:nvPr/>
        </p:nvPicPr>
        <p:blipFill>
          <a:blip r:embed="rId5">
            <a:extLst/>
          </a:blip>
          <a:stretch>
            <a:fillRect/>
          </a:stretch>
        </p:blipFill>
        <p:spPr>
          <a:xfrm>
            <a:off x="10657600" y="6318416"/>
            <a:ext cx="412431" cy="412431"/>
          </a:xfrm>
          <a:prstGeom prst="rect">
            <a:avLst/>
          </a:prstGeom>
          <a:ln w="3175">
            <a:miter lim="400000"/>
          </a:ln>
        </p:spPr>
      </p:pic>
      <p:pic>
        <p:nvPicPr>
          <p:cNvPr id="147" name="vif_go.png"/>
          <p:cNvPicPr/>
          <p:nvPr/>
        </p:nvPicPr>
        <p:blipFill>
          <a:blip r:embed="rId6">
            <a:extLst/>
          </a:blip>
          <a:stretch>
            <a:fillRect/>
          </a:stretch>
        </p:blipFill>
        <p:spPr>
          <a:xfrm>
            <a:off x="10655986" y="5738134"/>
            <a:ext cx="405670" cy="412431"/>
          </a:xfrm>
          <a:prstGeom prst="rect">
            <a:avLst/>
          </a:prstGeom>
          <a:ln w="3175">
            <a:miter lim="400000"/>
          </a:ln>
        </p:spPr>
      </p:pic>
      <p:pic>
        <p:nvPicPr>
          <p:cNvPr id="148" name="vif_inattiva.png"/>
          <p:cNvPicPr/>
          <p:nvPr/>
        </p:nvPicPr>
        <p:blipFill>
          <a:blip r:embed="rId7">
            <a:extLst/>
          </a:blip>
          <a:stretch>
            <a:fillRect/>
          </a:stretch>
        </p:blipFill>
        <p:spPr>
          <a:xfrm>
            <a:off x="10657600" y="6858226"/>
            <a:ext cx="412431" cy="412431"/>
          </a:xfrm>
          <a:prstGeom prst="rect">
            <a:avLst/>
          </a:prstGeom>
          <a:ln w="3175">
            <a:miter lim="400000"/>
          </a:ln>
        </p:spPr>
      </p:pic>
      <p:sp>
        <p:nvSpPr>
          <p:cNvPr id="149" name="Shape 149"/>
          <p:cNvSpPr/>
          <p:nvPr/>
        </p:nvSpPr>
        <p:spPr>
          <a:xfrm>
            <a:off x="11170992" y="5198324"/>
            <a:ext cx="1682751"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Dispositivo</a:t>
            </a:r>
          </a:p>
        </p:txBody>
      </p:sp>
      <p:sp>
        <p:nvSpPr>
          <p:cNvPr id="150" name="Shape 150"/>
          <p:cNvSpPr/>
          <p:nvPr/>
        </p:nvSpPr>
        <p:spPr>
          <a:xfrm>
            <a:off x="11186234" y="5738134"/>
            <a:ext cx="1094423"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VIF GO</a:t>
            </a:r>
          </a:p>
        </p:txBody>
      </p:sp>
      <p:sp>
        <p:nvSpPr>
          <p:cNvPr id="151" name="Shape 151"/>
          <p:cNvSpPr/>
          <p:nvPr/>
        </p:nvSpPr>
        <p:spPr>
          <a:xfrm>
            <a:off x="11190929" y="6318416"/>
            <a:ext cx="1458913"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VIF Client</a:t>
            </a:r>
          </a:p>
        </p:txBody>
      </p:sp>
      <p:sp>
        <p:nvSpPr>
          <p:cNvPr id="152" name="Shape 152"/>
          <p:cNvSpPr/>
          <p:nvPr/>
        </p:nvSpPr>
        <p:spPr>
          <a:xfrm>
            <a:off x="11177689" y="6876885"/>
            <a:ext cx="1676719" cy="41243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VIF inattiva</a:t>
            </a:r>
          </a:p>
        </p:txBody>
      </p:sp>
      <p:sp>
        <p:nvSpPr>
          <p:cNvPr id="153" name="Shape 153"/>
          <p:cNvSpPr/>
          <p:nvPr/>
        </p:nvSpPr>
        <p:spPr>
          <a:xfrm>
            <a:off x="8267954" y="8101259"/>
            <a:ext cx="872072" cy="474458"/>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defRPr sz="2900">
                <a:solidFill>
                  <a:srgbClr val="FFFFFF"/>
                </a:solidFill>
              </a:defRPr>
            </a:lvl1pPr>
          </a:lstStyle>
          <a:p>
            <a:pPr lvl="0">
              <a:defRPr sz="1800">
                <a:solidFill>
                  <a:srgbClr val="000000"/>
                </a:solidFill>
                <a:effectLst/>
              </a:defRPr>
            </a:pPr>
            <a:r>
              <a:rPr sz="2900">
                <a:solidFill>
                  <a:srgbClr val="FFFFFF"/>
                </a:solidFill>
                <a:effectLst>
                  <a:outerShdw sx="100000" sy="100000" kx="0" ky="0" algn="b" rotWithShape="0" blurRad="50800" dist="25400" dir="5400000">
                    <a:srgbClr val="000000"/>
                  </a:outerShdw>
                </a:effectLst>
              </a:rPr>
              <a:t>BGO</a:t>
            </a:r>
          </a:p>
        </p:txBody>
      </p:sp>
      <p:pic>
        <p:nvPicPr>
          <p:cNvPr id="154" name="pasted-image.pdf"/>
          <p:cNvPicPr/>
          <p:nvPr/>
        </p:nvPicPr>
        <p:blipFill>
          <a:blip r:embed="rId8">
            <a:extLst/>
          </a:blip>
          <a:stretch>
            <a:fillRect/>
          </a:stretch>
        </p:blipFill>
        <p:spPr>
          <a:xfrm>
            <a:off x="3424079" y="3847532"/>
            <a:ext cx="478811" cy="976520"/>
          </a:xfrm>
          <a:prstGeom prst="rect">
            <a:avLst/>
          </a:prstGeom>
          <a:ln w="3175">
            <a:miter lim="400000"/>
          </a:ln>
        </p:spPr>
      </p:pic>
      <p:sp>
        <p:nvSpPr>
          <p:cNvPr id="155" name="Shape 155"/>
          <p:cNvSpPr/>
          <p:nvPr/>
        </p:nvSpPr>
        <p:spPr>
          <a:xfrm>
            <a:off x="507676" y="2252003"/>
            <a:ext cx="11944268" cy="1215834"/>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Uso un Group Owner di Backup, detto BGO </a:t>
            </a:r>
            <a:endParaRPr sz="3300">
              <a:solidFill>
                <a:srgbClr val="FFFFFF"/>
              </a:solidFill>
              <a:effectLst>
                <a:outerShdw sx="100000" sy="100000" kx="0" ky="0" algn="b" rotWithShape="0" blurRad="50800" dist="25400" dir="5400000">
                  <a:srgbClr val="000000"/>
                </a:outerShdw>
              </a:effectLst>
            </a:endParaRPr>
          </a:p>
        </p:txBody>
      </p:sp>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4"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157" name="Shape 157"/>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Disponibilità (2)</a:t>
            </a:r>
          </a:p>
        </p:txBody>
      </p:sp>
      <p:sp>
        <p:nvSpPr>
          <p:cNvPr id="158" name="Shape 158"/>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159" name="dispositivo_logo.png"/>
          <p:cNvPicPr/>
          <p:nvPr/>
        </p:nvPicPr>
        <p:blipFill>
          <a:blip r:embed="rId3">
            <a:extLst/>
          </a:blip>
          <a:stretch>
            <a:fillRect/>
          </a:stretch>
        </p:blipFill>
        <p:spPr>
          <a:xfrm>
            <a:off x="10630184" y="5150777"/>
            <a:ext cx="457275" cy="507525"/>
          </a:xfrm>
          <a:prstGeom prst="rect">
            <a:avLst/>
          </a:prstGeom>
          <a:ln w="3175">
            <a:miter lim="400000"/>
          </a:ln>
        </p:spPr>
      </p:pic>
      <p:pic>
        <p:nvPicPr>
          <p:cNvPr id="160" name="vif_client.png"/>
          <p:cNvPicPr/>
          <p:nvPr/>
        </p:nvPicPr>
        <p:blipFill>
          <a:blip r:embed="rId4">
            <a:extLst/>
          </a:blip>
          <a:stretch>
            <a:fillRect/>
          </a:stretch>
        </p:blipFill>
        <p:spPr>
          <a:xfrm>
            <a:off x="10657600" y="6318416"/>
            <a:ext cx="412431" cy="412431"/>
          </a:xfrm>
          <a:prstGeom prst="rect">
            <a:avLst/>
          </a:prstGeom>
          <a:ln w="3175">
            <a:miter lim="400000"/>
          </a:ln>
        </p:spPr>
      </p:pic>
      <p:pic>
        <p:nvPicPr>
          <p:cNvPr id="161" name="vif_go.png"/>
          <p:cNvPicPr/>
          <p:nvPr/>
        </p:nvPicPr>
        <p:blipFill>
          <a:blip r:embed="rId5">
            <a:extLst/>
          </a:blip>
          <a:stretch>
            <a:fillRect/>
          </a:stretch>
        </p:blipFill>
        <p:spPr>
          <a:xfrm>
            <a:off x="10655986" y="5738134"/>
            <a:ext cx="405670" cy="412431"/>
          </a:xfrm>
          <a:prstGeom prst="rect">
            <a:avLst/>
          </a:prstGeom>
          <a:ln w="3175">
            <a:miter lim="400000"/>
          </a:ln>
        </p:spPr>
      </p:pic>
      <p:pic>
        <p:nvPicPr>
          <p:cNvPr id="162" name="vif_inattiva.png"/>
          <p:cNvPicPr/>
          <p:nvPr/>
        </p:nvPicPr>
        <p:blipFill>
          <a:blip r:embed="rId6">
            <a:extLst/>
          </a:blip>
          <a:stretch>
            <a:fillRect/>
          </a:stretch>
        </p:blipFill>
        <p:spPr>
          <a:xfrm>
            <a:off x="10657600" y="6858226"/>
            <a:ext cx="412431" cy="412431"/>
          </a:xfrm>
          <a:prstGeom prst="rect">
            <a:avLst/>
          </a:prstGeom>
          <a:ln w="3175">
            <a:miter lim="400000"/>
          </a:ln>
        </p:spPr>
      </p:pic>
      <p:sp>
        <p:nvSpPr>
          <p:cNvPr id="163" name="Shape 163"/>
          <p:cNvSpPr/>
          <p:nvPr/>
        </p:nvSpPr>
        <p:spPr>
          <a:xfrm>
            <a:off x="11170992" y="5198324"/>
            <a:ext cx="1682751"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Dispositivo</a:t>
            </a:r>
          </a:p>
        </p:txBody>
      </p:sp>
      <p:sp>
        <p:nvSpPr>
          <p:cNvPr id="164" name="Shape 164"/>
          <p:cNvSpPr/>
          <p:nvPr/>
        </p:nvSpPr>
        <p:spPr>
          <a:xfrm>
            <a:off x="11186234" y="5738134"/>
            <a:ext cx="1094423"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VIF GO</a:t>
            </a:r>
          </a:p>
        </p:txBody>
      </p:sp>
      <p:sp>
        <p:nvSpPr>
          <p:cNvPr id="165" name="Shape 165"/>
          <p:cNvSpPr/>
          <p:nvPr/>
        </p:nvSpPr>
        <p:spPr>
          <a:xfrm>
            <a:off x="11190929" y="6318416"/>
            <a:ext cx="1458913"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VIF Client</a:t>
            </a:r>
          </a:p>
        </p:txBody>
      </p:sp>
      <p:sp>
        <p:nvSpPr>
          <p:cNvPr id="166" name="Shape 166"/>
          <p:cNvSpPr/>
          <p:nvPr/>
        </p:nvSpPr>
        <p:spPr>
          <a:xfrm>
            <a:off x="11177689" y="6876885"/>
            <a:ext cx="1676719" cy="41243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VIF inattiva</a:t>
            </a:r>
          </a:p>
        </p:txBody>
      </p:sp>
      <p:pic>
        <p:nvPicPr>
          <p:cNvPr id="167" name="soluz_disponibilita_4.png"/>
          <p:cNvPicPr/>
          <p:nvPr/>
        </p:nvPicPr>
        <p:blipFill>
          <a:blip r:embed="rId7">
            <a:extLst/>
          </a:blip>
          <a:stretch>
            <a:fillRect/>
          </a:stretch>
        </p:blipFill>
        <p:spPr>
          <a:xfrm>
            <a:off x="4020641" y="3848849"/>
            <a:ext cx="5727701" cy="4191001"/>
          </a:xfrm>
          <a:prstGeom prst="rect">
            <a:avLst/>
          </a:prstGeom>
          <a:ln w="3175">
            <a:miter lim="400000"/>
          </a:ln>
        </p:spPr>
      </p:pic>
      <p:sp>
        <p:nvSpPr>
          <p:cNvPr id="168" name="Shape 168"/>
          <p:cNvSpPr/>
          <p:nvPr/>
        </p:nvSpPr>
        <p:spPr>
          <a:xfrm>
            <a:off x="507676" y="2252003"/>
            <a:ext cx="11944268" cy="1215834"/>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La rete secondaria del BGO non è soggetta a ritardi per la formazione, perché già creata </a:t>
            </a:r>
            <a:endParaRPr sz="3300">
              <a:solidFill>
                <a:srgbClr val="FFFFFF"/>
              </a:solidFill>
              <a:effectLst>
                <a:outerShdw sx="100000" sy="100000" kx="0" ky="0" algn="b" rotWithShape="0" blurRad="50800" dist="25400" dir="5400000">
                  <a:srgbClr val="000000"/>
                </a:outerShdw>
              </a:effectLst>
            </a:endParaRPr>
          </a:p>
        </p:txBody>
      </p:sp>
    </p:spTree>
  </p:cSld>
  <p:clrMapOvr>
    <a:masterClrMapping/>
  </p:clrMapOvr>
  <p:transition spd="fast" advClick="1">
    <p:dissolve/>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170" name="Shape 170"/>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Architettura di Android</a:t>
            </a:r>
          </a:p>
        </p:txBody>
      </p:sp>
      <p:sp>
        <p:nvSpPr>
          <p:cNvPr id="171" name="Shape 171"/>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172" name="Android-framework-tagliato.png"/>
          <p:cNvPicPr/>
          <p:nvPr/>
        </p:nvPicPr>
        <p:blipFill>
          <a:blip r:embed="rId2">
            <a:extLst/>
          </a:blip>
          <a:stretch>
            <a:fillRect/>
          </a:stretch>
        </p:blipFill>
        <p:spPr>
          <a:xfrm>
            <a:off x="4883150" y="2790755"/>
            <a:ext cx="3238500" cy="5689601"/>
          </a:xfrm>
          <a:prstGeom prst="rect">
            <a:avLst/>
          </a:prstGeom>
          <a:ln w="3175">
            <a:miter lim="400000"/>
          </a:ln>
        </p:spPr>
      </p:pic>
    </p:spTree>
  </p:cSld>
  <p:clrMapOvr>
    <a:masterClrMapping/>
  </p:clrMapOvr>
  <p:transition spd="fast" advClick="1">
    <p:dissolve/>
  </p:transition>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pic>
        <p:nvPicPr>
          <p:cNvPr id="174" name="Android-framework-tagliato_BIG_solo_framework.png"/>
          <p:cNvPicPr/>
          <p:nvPr/>
        </p:nvPicPr>
        <p:blipFill>
          <a:blip r:embed="rId2">
            <a:extLst/>
          </a:blip>
          <a:stretch>
            <a:fillRect/>
          </a:stretch>
        </p:blipFill>
        <p:spPr>
          <a:xfrm>
            <a:off x="4883150" y="2790755"/>
            <a:ext cx="3238500" cy="5689601"/>
          </a:xfrm>
          <a:prstGeom prst="rect">
            <a:avLst/>
          </a:prstGeom>
          <a:ln w="3175">
            <a:miter lim="400000"/>
          </a:ln>
        </p:spPr>
      </p:pic>
      <p:sp>
        <p:nvSpPr>
          <p:cNvPr id="175" name="Shape 175"/>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Architettura di Android</a:t>
            </a:r>
          </a:p>
        </p:txBody>
      </p:sp>
      <p:sp>
        <p:nvSpPr>
          <p:cNvPr id="176" name="Shape 176"/>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Tree>
  </p:cSld>
  <p:clrMapOvr>
    <a:masterClrMapping/>
  </p:clrMapOvr>
  <p:transition spd="fast" advClick="1">
    <p:dissolve/>
  </p:transition>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pic>
        <p:nvPicPr>
          <p:cNvPr id="178" name="Android-framework-tagliato_BIG_solo_framework.png"/>
          <p:cNvPicPr/>
          <p:nvPr/>
        </p:nvPicPr>
        <p:blipFill>
          <a:blip r:embed="rId2">
            <a:extLst/>
          </a:blip>
          <a:stretch>
            <a:fillRect/>
          </a:stretch>
        </p:blipFill>
        <p:spPr>
          <a:xfrm>
            <a:off x="11523012" y="360114"/>
            <a:ext cx="987348" cy="1734635"/>
          </a:xfrm>
          <a:prstGeom prst="rect">
            <a:avLst/>
          </a:prstGeom>
          <a:ln w="3175">
            <a:miter lim="400000"/>
          </a:ln>
        </p:spPr>
      </p:pic>
      <p:sp>
        <p:nvSpPr>
          <p:cNvPr id="179" name="Shape 179"/>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Android Framework</a:t>
            </a:r>
          </a:p>
        </p:txBody>
      </p:sp>
      <p:sp>
        <p:nvSpPr>
          <p:cNvPr id="180" name="Shape 180"/>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181" name="Shape 181"/>
          <p:cNvSpPr/>
          <p:nvPr>
            <p:ph type="body" idx="4294967295"/>
          </p:nvPr>
        </p:nvSpPr>
        <p:spPr>
          <a:xfrm>
            <a:off x="427418" y="2157216"/>
            <a:ext cx="12149963" cy="2381194"/>
          </a:xfrm>
          <a:prstGeom prst="rect">
            <a:avLst/>
          </a:prstGeom>
        </p:spPr>
        <p:txBody>
          <a:bodyPr anchor="t"/>
          <a:lstStyle/>
          <a:p>
            <a:pPr lvl="0" marL="391767" indent="-391767">
              <a:spcBef>
                <a:spcPts val="0"/>
              </a:spcBef>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lgn="ctr">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Wi-Fi Direct è implementato in Java con forti limiti</a:t>
            </a:r>
            <a:endParaRPr sz="3300">
              <a:solidFill>
                <a:srgbClr val="FFFFFF"/>
              </a:solidFill>
              <a:effectLst>
                <a:outerShdw sx="100000" sy="100000" kx="0" ky="0" algn="b" rotWithShape="0" blurRad="50800" dist="25400" dir="5400000">
                  <a:srgbClr val="000000"/>
                </a:outerShdw>
              </a:effectLst>
            </a:endParaRPr>
          </a:p>
          <a:p>
            <a:pPr lvl="0" marL="0" indent="0" algn="ctr">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lgn="ctr">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Le interfacce di rete non sono create in Java o in C++</a:t>
            </a:r>
          </a:p>
        </p:txBody>
      </p:sp>
      <p:grpSp>
        <p:nvGrpSpPr>
          <p:cNvPr id="184" name="Group 184"/>
          <p:cNvGrpSpPr/>
          <p:nvPr/>
        </p:nvGrpSpPr>
        <p:grpSpPr>
          <a:xfrm>
            <a:off x="832662" y="4615898"/>
            <a:ext cx="11339476" cy="1747415"/>
            <a:chOff x="0" y="0"/>
            <a:chExt cx="11339474" cy="1747414"/>
          </a:xfrm>
        </p:grpSpPr>
        <p:sp>
          <p:nvSpPr>
            <p:cNvPr id="182" name="Shape 182"/>
            <p:cNvSpPr/>
            <p:nvPr/>
          </p:nvSpPr>
          <p:spPr>
            <a:xfrm rot="5400000">
              <a:off x="5184251" y="-1"/>
              <a:ext cx="925793" cy="925794"/>
            </a:xfrm>
            <a:prstGeom prst="rightArrow">
              <a:avLst>
                <a:gd name="adj1" fmla="val 32000"/>
                <a:gd name="adj2" fmla="val 54504"/>
              </a:avLst>
            </a:prstGeom>
            <a:blipFill rotWithShape="1">
              <a:blip r:embed="rId3"/>
              <a:srcRect l="0" t="0" r="0" b="0"/>
              <a:tile tx="0" ty="0" sx="100000" sy="100000" flip="none" algn="tl"/>
            </a:blipFill>
            <a:ln w="3175" cap="flat">
              <a:noFill/>
              <a:miter lim="400000"/>
            </a:ln>
            <a:effectLst>
              <a:outerShdw sx="100000" sy="100000" kx="0" ky="0" algn="b" rotWithShape="0" blurRad="63500" dist="36495" dir="5400000">
                <a:srgbClr val="000000">
                  <a:alpha val="27259"/>
                </a:srgbClr>
              </a:outerShdw>
            </a:effectLst>
          </p:spPr>
          <p:txBody>
            <a:bodyPr wrap="square" lIns="0" tIns="0" rIns="0" bIns="0" numCol="1" anchor="ctr">
              <a:noAutofit/>
            </a:bodyPr>
            <a:lstStyle/>
            <a:p>
              <a:pPr lvl="0">
                <a:defRPr sz="2600">
                  <a:solidFill>
                    <a:srgbClr val="FFFFFF"/>
                  </a:solidFill>
                  <a:effectLst>
                    <a:outerShdw sx="100000" sy="100000" kx="0" ky="0" algn="b" rotWithShape="0" blurRad="38100" dist="12700" dir="5400000">
                      <a:srgbClr val="000000">
                        <a:alpha val="80000"/>
                      </a:srgbClr>
                    </a:outerShdw>
                  </a:effectLst>
                </a:defRPr>
              </a:pPr>
            </a:p>
          </p:txBody>
        </p:sp>
        <p:sp>
          <p:nvSpPr>
            <p:cNvPr id="183" name="Shape 183"/>
            <p:cNvSpPr/>
            <p:nvPr/>
          </p:nvSpPr>
          <p:spPr>
            <a:xfrm>
              <a:off x="0" y="1210931"/>
              <a:ext cx="11339475" cy="53648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0320" tIns="20320" rIns="20320" bIns="20320" numCol="1" anchor="ctr">
              <a:spAutoFit/>
            </a:bodyPr>
            <a:lstStyle/>
            <a:p>
              <a:pPr lvl="1">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Modificare il Framework Android non risolve la situazione</a:t>
              </a:r>
            </a:p>
          </p:txBody>
        </p:sp>
      </p:grpSp>
      <p:grpSp>
        <p:nvGrpSpPr>
          <p:cNvPr id="187" name="Group 187"/>
          <p:cNvGrpSpPr/>
          <p:nvPr/>
        </p:nvGrpSpPr>
        <p:grpSpPr>
          <a:xfrm>
            <a:off x="1352273" y="6710726"/>
            <a:ext cx="10255074" cy="1885889"/>
            <a:chOff x="0" y="0"/>
            <a:chExt cx="10255072" cy="1885888"/>
          </a:xfrm>
        </p:grpSpPr>
        <p:sp>
          <p:nvSpPr>
            <p:cNvPr id="185" name="Shape 185"/>
            <p:cNvSpPr/>
            <p:nvPr/>
          </p:nvSpPr>
          <p:spPr>
            <a:xfrm rot="5400000">
              <a:off x="4664639" y="-1"/>
              <a:ext cx="925794" cy="925794"/>
            </a:xfrm>
            <a:prstGeom prst="rightArrow">
              <a:avLst>
                <a:gd name="adj1" fmla="val 32000"/>
                <a:gd name="adj2" fmla="val 54504"/>
              </a:avLst>
            </a:prstGeom>
            <a:blipFill rotWithShape="1">
              <a:blip r:embed="rId3"/>
              <a:srcRect l="0" t="0" r="0" b="0"/>
              <a:tile tx="0" ty="0" sx="100000" sy="100000" flip="none" algn="tl"/>
            </a:blipFill>
            <a:ln w="3175" cap="flat">
              <a:noFill/>
              <a:miter lim="400000"/>
            </a:ln>
            <a:effectLst>
              <a:outerShdw sx="100000" sy="100000" kx="0" ky="0" algn="b" rotWithShape="0" blurRad="63500" dist="36495" dir="5400000">
                <a:srgbClr val="000000">
                  <a:alpha val="27259"/>
                </a:srgbClr>
              </a:outerShdw>
            </a:effectLst>
          </p:spPr>
          <p:txBody>
            <a:bodyPr wrap="square" lIns="0" tIns="0" rIns="0" bIns="0" numCol="1" anchor="ctr">
              <a:noAutofit/>
            </a:bodyPr>
            <a:lstStyle/>
            <a:p>
              <a:pPr lvl="0">
                <a:defRPr sz="2600">
                  <a:solidFill>
                    <a:srgbClr val="FFFFFF"/>
                  </a:solidFill>
                  <a:effectLst>
                    <a:outerShdw sx="100000" sy="100000" kx="0" ky="0" algn="b" rotWithShape="0" blurRad="38100" dist="12700" dir="5400000">
                      <a:srgbClr val="000000">
                        <a:alpha val="80000"/>
                      </a:srgbClr>
                    </a:outerShdw>
                  </a:effectLst>
                </a:defRPr>
              </a:pPr>
            </a:p>
          </p:txBody>
        </p:sp>
        <p:sp>
          <p:nvSpPr>
            <p:cNvPr id="186" name="Shape 186"/>
            <p:cNvSpPr/>
            <p:nvPr/>
          </p:nvSpPr>
          <p:spPr>
            <a:xfrm>
              <a:off x="0" y="1273205"/>
              <a:ext cx="10255073" cy="61268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0320" tIns="20320" rIns="20320" bIns="20320" numCol="1" anchor="ctr">
              <a:spAutoFit/>
            </a:bodyPr>
            <a:lstStyle/>
            <a:p>
              <a:pPr lvl="0">
                <a:defRPr sz="1800">
                  <a:solidFill>
                    <a:srgbClr val="000000"/>
                  </a:solidFill>
                  <a:effectLst/>
                </a:defRPr>
              </a:pPr>
              <a:br>
                <a:rPr sz="500">
                  <a:solidFill>
                    <a:srgbClr val="FF9300"/>
                  </a:solidFill>
                  <a:effectLst>
                    <a:outerShdw sx="100000" sy="100000" kx="0" ky="0" algn="b" rotWithShape="0" blurRad="50800" dist="25400" dir="5400000">
                      <a:srgbClr val="000000"/>
                    </a:outerShdw>
                  </a:effectLst>
                </a:rPr>
              </a:br>
              <a:r>
                <a:rPr sz="3300">
                  <a:solidFill>
                    <a:srgbClr val="FF9300"/>
                  </a:solidFill>
                  <a:effectLst>
                    <a:outerShdw sx="100000" sy="100000" kx="0" ky="0" algn="b" rotWithShape="0" blurRad="50800" dist="25400" dir="5400000">
                      <a:srgbClr val="000000"/>
                    </a:outerShdw>
                  </a:effectLst>
                </a:rPr>
                <a:t>Le funzionalità Wi-Fi sono gestite da wpa_supplicant</a:t>
              </a:r>
            </a:p>
          </p:txBody>
        </p:sp>
      </p:grpSp>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 grpId="1"/>
      <p:bldP build="whole" bldLvl="1" animBg="1" rev="0" advAuto="0" spid="187" grpId="2"/>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189" name="Shape 189"/>
          <p:cNvSpPr/>
          <p:nvPr>
            <p:ph type="title"/>
          </p:nvPr>
        </p:nvSpPr>
        <p:spPr>
          <a:xfrm>
            <a:off x="326811" y="443510"/>
            <a:ext cx="12305997" cy="1427489"/>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Native libraries (1)</a:t>
            </a:r>
          </a:p>
        </p:txBody>
      </p:sp>
      <p:sp>
        <p:nvSpPr>
          <p:cNvPr id="190" name="Shape 190"/>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191" name="Shape 191"/>
          <p:cNvSpPr/>
          <p:nvPr>
            <p:ph type="body" idx="4294967295"/>
          </p:nvPr>
        </p:nvSpPr>
        <p:spPr>
          <a:xfrm>
            <a:off x="514249" y="4791736"/>
            <a:ext cx="8744999" cy="4024583"/>
          </a:xfrm>
          <a:prstGeom prst="rect">
            <a:avLst/>
          </a:prstGeom>
        </p:spPr>
        <p:txBody>
          <a:bodyPr anchor="t"/>
          <a:lstStyle/>
          <a:p>
            <a:pPr lvl="0" marL="0" indent="0">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Wpa_cli: </a:t>
            </a: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non incluso in Android </a:t>
            </a: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espone le funzionalità Wi-Fi ad alto </a:t>
            </a:r>
            <a:br>
              <a:rPr sz="3300">
                <a:solidFill>
                  <a:srgbClr val="FFFFFF"/>
                </a:solidFill>
                <a:effectLst>
                  <a:outerShdw sx="100000" sy="100000" kx="0" ky="0" algn="b" rotWithShape="0" blurRad="50800" dist="25400" dir="5400000">
                    <a:srgbClr val="000000"/>
                  </a:outerShdw>
                </a:effectLst>
              </a:rPr>
            </a:br>
            <a:r>
              <a:rPr sz="3300">
                <a:solidFill>
                  <a:srgbClr val="FFFFFF"/>
                </a:solidFill>
                <a:effectLst>
                  <a:outerShdw sx="100000" sy="100000" kx="0" ky="0" algn="b" rotWithShape="0" blurRad="50800" dist="25400" dir="5400000">
                    <a:srgbClr val="000000"/>
                  </a:outerShdw>
                </a:effectLst>
              </a:rPr>
              <a:t>livello, superando il Framework Android </a:t>
            </a:r>
          </a:p>
        </p:txBody>
      </p:sp>
      <p:pic>
        <p:nvPicPr>
          <p:cNvPr id="192" name="android_framework_native.png"/>
          <p:cNvPicPr/>
          <p:nvPr/>
        </p:nvPicPr>
        <p:blipFill>
          <a:blip r:embed="rId3">
            <a:extLst/>
          </a:blip>
          <a:stretch>
            <a:fillRect/>
          </a:stretch>
        </p:blipFill>
        <p:spPr>
          <a:xfrm>
            <a:off x="11022824" y="220827"/>
            <a:ext cx="2714268" cy="1872846"/>
          </a:xfrm>
          <a:prstGeom prst="rect">
            <a:avLst/>
          </a:prstGeom>
          <a:ln w="3175">
            <a:miter lim="400000"/>
          </a:ln>
        </p:spPr>
      </p:pic>
      <p:sp>
        <p:nvSpPr>
          <p:cNvPr id="193" name="Shape 193"/>
          <p:cNvSpPr/>
          <p:nvPr/>
        </p:nvSpPr>
        <p:spPr>
          <a:xfrm>
            <a:off x="505249" y="2894021"/>
            <a:ext cx="7309309" cy="1069516"/>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lgn="l">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Il modo più semplice per interagirci </a:t>
            </a:r>
            <a:endParaRPr sz="34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è usare wpa_cli</a:t>
            </a:r>
          </a:p>
        </p:txBody>
      </p:sp>
      <p:pic>
        <p:nvPicPr>
          <p:cNvPr id="194" name="wpa_cli_supplicant_2.png"/>
          <p:cNvPicPr/>
          <p:nvPr/>
        </p:nvPicPr>
        <p:blipFill>
          <a:blip r:embed="rId4">
            <a:extLst/>
          </a:blip>
          <a:stretch>
            <a:fillRect/>
          </a:stretch>
        </p:blipFill>
        <p:spPr>
          <a:xfrm>
            <a:off x="9253394" y="3722489"/>
            <a:ext cx="2743201" cy="3340101"/>
          </a:xfrm>
          <a:prstGeom prst="rect">
            <a:avLst/>
          </a:prstGeom>
          <a:ln w="3175">
            <a:miter lim="400000"/>
          </a:ln>
        </p:spPr>
      </p:pic>
    </p:spTree>
  </p:cSld>
  <p:clrMapOvr>
    <a:masterClrMapping/>
  </p:clrMapOvr>
  <p:transition spd="fast" advClick="1">
    <p:dissolve/>
  </p:transition>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196" name="Shape 196"/>
          <p:cNvSpPr/>
          <p:nvPr>
            <p:ph type="title"/>
          </p:nvPr>
        </p:nvSpPr>
        <p:spPr>
          <a:xfrm>
            <a:off x="326811" y="443510"/>
            <a:ext cx="12305997" cy="1427489"/>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Native libraries (2)</a:t>
            </a:r>
          </a:p>
        </p:txBody>
      </p:sp>
      <p:sp>
        <p:nvSpPr>
          <p:cNvPr id="197" name="Shape 197"/>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198" name="android_framework_native.png"/>
          <p:cNvPicPr/>
          <p:nvPr/>
        </p:nvPicPr>
        <p:blipFill>
          <a:blip r:embed="rId3">
            <a:extLst/>
          </a:blip>
          <a:stretch>
            <a:fillRect/>
          </a:stretch>
        </p:blipFill>
        <p:spPr>
          <a:xfrm>
            <a:off x="11022824" y="220827"/>
            <a:ext cx="2714268" cy="1872846"/>
          </a:xfrm>
          <a:prstGeom prst="rect">
            <a:avLst/>
          </a:prstGeom>
          <a:ln w="3175">
            <a:miter lim="400000"/>
          </a:ln>
        </p:spPr>
      </p:pic>
      <p:pic>
        <p:nvPicPr>
          <p:cNvPr id="199" name="wpa_supplicant-addviflogo.png"/>
          <p:cNvPicPr/>
          <p:nvPr/>
        </p:nvPicPr>
        <p:blipFill>
          <a:blip r:embed="rId4">
            <a:extLst/>
          </a:blip>
          <a:stretch>
            <a:fillRect/>
          </a:stretch>
        </p:blipFill>
        <p:spPr>
          <a:xfrm>
            <a:off x="7288317" y="3811579"/>
            <a:ext cx="901701" cy="901701"/>
          </a:xfrm>
          <a:prstGeom prst="rect">
            <a:avLst/>
          </a:prstGeom>
          <a:ln w="3175">
            <a:miter lim="400000"/>
          </a:ln>
        </p:spPr>
      </p:pic>
      <p:pic>
        <p:nvPicPr>
          <p:cNvPr id="200" name="wpa_supplicant-log_1.png"/>
          <p:cNvPicPr/>
          <p:nvPr/>
        </p:nvPicPr>
        <p:blipFill>
          <a:blip r:embed="rId5">
            <a:extLst/>
          </a:blip>
          <a:stretch>
            <a:fillRect/>
          </a:stretch>
        </p:blipFill>
        <p:spPr>
          <a:xfrm>
            <a:off x="364067" y="3999140"/>
            <a:ext cx="4534185" cy="1453607"/>
          </a:xfrm>
          <a:prstGeom prst="rect">
            <a:avLst/>
          </a:prstGeom>
          <a:ln w="3175">
            <a:miter lim="400000"/>
          </a:ln>
        </p:spPr>
      </p:pic>
      <p:sp>
        <p:nvSpPr>
          <p:cNvPr id="201" name="Shape 201"/>
          <p:cNvSpPr/>
          <p:nvPr/>
        </p:nvSpPr>
        <p:spPr>
          <a:xfrm>
            <a:off x="5393907" y="4103818"/>
            <a:ext cx="1270001" cy="1270001"/>
          </a:xfrm>
          <a:prstGeom prst="rightArrow">
            <a:avLst>
              <a:gd name="adj1" fmla="val 32000"/>
              <a:gd name="adj2" fmla="val 64000"/>
            </a:avLst>
          </a:prstGeom>
          <a:blipFill>
            <a:blip r:embed="rId6"/>
          </a:blipFill>
          <a:ln w="3175">
            <a:miter lim="400000"/>
          </a:ln>
          <a:effectLst>
            <a:outerShdw sx="100000" sy="100000" kx="0" ky="0" algn="b" rotWithShape="0" blurRad="0" dist="19097"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lnSpc>
                <a:spcPct val="120000"/>
              </a:lnSpc>
              <a:defRPr b="1">
                <a:solidFill>
                  <a:srgbClr val="FFFFFF"/>
                </a:solidFill>
                <a:effectLst>
                  <a:outerShdw sx="100000" sy="100000" kx="0" ky="0" algn="b" rotWithShape="0" blurRad="38100" dist="12700" dir="5400000">
                    <a:srgbClr val="000000">
                      <a:alpha val="80000"/>
                    </a:srgbClr>
                  </a:outerShdw>
                </a:effectLst>
                <a:latin typeface="+mn-lt"/>
                <a:ea typeface="+mn-ea"/>
                <a:cs typeface="+mn-cs"/>
                <a:sym typeface="Helvetica Neue"/>
              </a:defRPr>
            </a:lvl1pPr>
          </a:lstStyle>
          <a:p>
            <a:pPr lvl="0">
              <a:defRPr b="0" sz="1800">
                <a:solidFill>
                  <a:srgbClr val="000000"/>
                </a:solidFill>
                <a:effectLst/>
              </a:defRPr>
            </a:pPr>
            <a:r>
              <a:rPr b="1" sz="3400">
                <a:solidFill>
                  <a:srgbClr val="FFFFFF"/>
                </a:solidFill>
                <a:effectLst>
                  <a:outerShdw sx="100000" sy="100000" kx="0" ky="0" algn="b" rotWithShape="0" blurRad="38100" dist="12700" dir="5400000">
                    <a:srgbClr val="000000">
                      <a:alpha val="80000"/>
                    </a:srgbClr>
                  </a:outerShdw>
                </a:effectLst>
              </a:rPr>
              <a:t>+</a:t>
            </a:r>
          </a:p>
        </p:txBody>
      </p:sp>
      <p:sp>
        <p:nvSpPr>
          <p:cNvPr id="202" name="Shape 202"/>
          <p:cNvSpPr/>
          <p:nvPr/>
        </p:nvSpPr>
        <p:spPr>
          <a:xfrm>
            <a:off x="6844579" y="4785416"/>
            <a:ext cx="1789177" cy="1069516"/>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VIF 1</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aggiunta</a:t>
            </a:r>
          </a:p>
        </p:txBody>
      </p:sp>
      <p:sp>
        <p:nvSpPr>
          <p:cNvPr id="203" name="Shape 203"/>
          <p:cNvSpPr/>
          <p:nvPr/>
        </p:nvSpPr>
        <p:spPr>
          <a:xfrm>
            <a:off x="1316878" y="6942236"/>
            <a:ext cx="173382" cy="548816"/>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a:solidFill>
                  <a:srgbClr val="FFFFFF"/>
                </a:solidFill>
              </a:defRPr>
            </a:lvl1pPr>
          </a:lstStyle>
          <a:p>
            <a:pPr lvl="0">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 </a:t>
            </a:r>
          </a:p>
        </p:txBody>
      </p:sp>
    </p:spTree>
  </p:cSld>
  <p:clrMapOvr>
    <a:masterClrMapping/>
  </p:clrMapOvr>
  <p:transition spd="fast" advClick="1">
    <p:dissolve/>
  </p:transition>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205" name="Shape 205"/>
          <p:cNvSpPr/>
          <p:nvPr>
            <p:ph type="title"/>
          </p:nvPr>
        </p:nvSpPr>
        <p:spPr>
          <a:xfrm>
            <a:off x="326811" y="443510"/>
            <a:ext cx="12305997" cy="1427489"/>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Native libraries (3)</a:t>
            </a:r>
          </a:p>
        </p:txBody>
      </p:sp>
      <p:sp>
        <p:nvSpPr>
          <p:cNvPr id="206" name="Shape 206"/>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207" name="android_framework_native.png"/>
          <p:cNvPicPr/>
          <p:nvPr/>
        </p:nvPicPr>
        <p:blipFill>
          <a:blip r:embed="rId2">
            <a:extLst/>
          </a:blip>
          <a:stretch>
            <a:fillRect/>
          </a:stretch>
        </p:blipFill>
        <p:spPr>
          <a:xfrm>
            <a:off x="11022824" y="220827"/>
            <a:ext cx="2714268" cy="1872846"/>
          </a:xfrm>
          <a:prstGeom prst="rect">
            <a:avLst/>
          </a:prstGeom>
          <a:ln w="3175">
            <a:miter lim="400000"/>
          </a:ln>
        </p:spPr>
      </p:pic>
      <p:pic>
        <p:nvPicPr>
          <p:cNvPr id="208" name="wpa_supplicant-addviflogo.png"/>
          <p:cNvPicPr/>
          <p:nvPr/>
        </p:nvPicPr>
        <p:blipFill>
          <a:blip r:embed="rId3">
            <a:extLst/>
          </a:blip>
          <a:stretch>
            <a:fillRect/>
          </a:stretch>
        </p:blipFill>
        <p:spPr>
          <a:xfrm>
            <a:off x="7288317" y="3811579"/>
            <a:ext cx="901701" cy="901701"/>
          </a:xfrm>
          <a:prstGeom prst="rect">
            <a:avLst/>
          </a:prstGeom>
          <a:ln w="3175">
            <a:miter lim="400000"/>
          </a:ln>
        </p:spPr>
      </p:pic>
      <p:pic>
        <p:nvPicPr>
          <p:cNvPr id="209" name="wpa_supplicant-error-vif-logo.png"/>
          <p:cNvPicPr/>
          <p:nvPr/>
        </p:nvPicPr>
        <p:blipFill>
          <a:blip r:embed="rId4">
            <a:extLst/>
          </a:blip>
          <a:stretch>
            <a:fillRect/>
          </a:stretch>
        </p:blipFill>
        <p:spPr>
          <a:xfrm>
            <a:off x="10708838" y="3811579"/>
            <a:ext cx="914401" cy="901701"/>
          </a:xfrm>
          <a:prstGeom prst="rect">
            <a:avLst/>
          </a:prstGeom>
          <a:ln w="3175">
            <a:miter lim="400000"/>
          </a:ln>
        </p:spPr>
      </p:pic>
      <p:pic>
        <p:nvPicPr>
          <p:cNvPr id="210" name="wpa_supplicant-log_1.png"/>
          <p:cNvPicPr/>
          <p:nvPr/>
        </p:nvPicPr>
        <p:blipFill>
          <a:blip r:embed="rId5">
            <a:extLst/>
          </a:blip>
          <a:stretch>
            <a:fillRect/>
          </a:stretch>
        </p:blipFill>
        <p:spPr>
          <a:xfrm>
            <a:off x="364067" y="3999140"/>
            <a:ext cx="4534185" cy="1453607"/>
          </a:xfrm>
          <a:prstGeom prst="rect">
            <a:avLst/>
          </a:prstGeom>
          <a:ln w="3175">
            <a:miter lim="400000"/>
          </a:ln>
        </p:spPr>
      </p:pic>
      <p:sp>
        <p:nvSpPr>
          <p:cNvPr id="211" name="Shape 211"/>
          <p:cNvSpPr/>
          <p:nvPr/>
        </p:nvSpPr>
        <p:spPr>
          <a:xfrm>
            <a:off x="8814428" y="4103818"/>
            <a:ext cx="1270001" cy="1270001"/>
          </a:xfrm>
          <a:prstGeom prst="rightArrow">
            <a:avLst>
              <a:gd name="adj1" fmla="val 32000"/>
              <a:gd name="adj2" fmla="val 64000"/>
            </a:avLst>
          </a:prstGeom>
          <a:blipFill>
            <a:blip r:embed="rId6"/>
          </a:blipFill>
          <a:ln w="3175">
            <a:miter lim="400000"/>
          </a:ln>
          <a:effectLst>
            <a:outerShdw sx="100000" sy="100000" kx="0" ky="0" algn="b" rotWithShape="0" blurRad="0" dist="19097"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lnSpc>
                <a:spcPct val="120000"/>
              </a:lnSpc>
              <a:defRPr b="1">
                <a:solidFill>
                  <a:srgbClr val="FFFFFF"/>
                </a:solidFill>
                <a:effectLst>
                  <a:outerShdw sx="100000" sy="100000" kx="0" ky="0" algn="b" rotWithShape="0" blurRad="38100" dist="12700" dir="5400000">
                    <a:srgbClr val="000000">
                      <a:alpha val="80000"/>
                    </a:srgbClr>
                  </a:outerShdw>
                </a:effectLst>
                <a:latin typeface="+mn-lt"/>
                <a:ea typeface="+mn-ea"/>
                <a:cs typeface="+mn-cs"/>
                <a:sym typeface="Helvetica Neue"/>
              </a:defRPr>
            </a:lvl1pPr>
          </a:lstStyle>
          <a:p>
            <a:pPr lvl="0">
              <a:defRPr b="0" sz="1800">
                <a:solidFill>
                  <a:srgbClr val="000000"/>
                </a:solidFill>
                <a:effectLst/>
              </a:defRPr>
            </a:pPr>
            <a:r>
              <a:rPr b="1" sz="3400">
                <a:solidFill>
                  <a:srgbClr val="FFFFFF"/>
                </a:solidFill>
                <a:effectLst>
                  <a:outerShdw sx="100000" sy="100000" kx="0" ky="0" algn="b" rotWithShape="0" blurRad="38100" dist="12700" dir="5400000">
                    <a:srgbClr val="000000">
                      <a:alpha val="80000"/>
                    </a:srgbClr>
                  </a:outerShdw>
                </a:effectLst>
              </a:rPr>
              <a:t>+</a:t>
            </a:r>
          </a:p>
        </p:txBody>
      </p:sp>
      <p:sp>
        <p:nvSpPr>
          <p:cNvPr id="212" name="Shape 212"/>
          <p:cNvSpPr/>
          <p:nvPr/>
        </p:nvSpPr>
        <p:spPr>
          <a:xfrm>
            <a:off x="5393907" y="4103818"/>
            <a:ext cx="1270001" cy="1270001"/>
          </a:xfrm>
          <a:prstGeom prst="rightArrow">
            <a:avLst>
              <a:gd name="adj1" fmla="val 32000"/>
              <a:gd name="adj2" fmla="val 64000"/>
            </a:avLst>
          </a:prstGeom>
          <a:blipFill>
            <a:blip r:embed="rId6"/>
          </a:blipFill>
          <a:ln w="3175">
            <a:miter lim="400000"/>
          </a:ln>
          <a:effectLst>
            <a:outerShdw sx="100000" sy="100000" kx="0" ky="0" algn="b" rotWithShape="0" blurRad="0" dist="19097"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lnSpc>
                <a:spcPct val="120000"/>
              </a:lnSpc>
              <a:defRPr b="1">
                <a:solidFill>
                  <a:srgbClr val="FFFFFF"/>
                </a:solidFill>
                <a:effectLst>
                  <a:outerShdw sx="100000" sy="100000" kx="0" ky="0" algn="b" rotWithShape="0" blurRad="38100" dist="12700" dir="5400000">
                    <a:srgbClr val="000000">
                      <a:alpha val="80000"/>
                    </a:srgbClr>
                  </a:outerShdw>
                </a:effectLst>
                <a:latin typeface="+mn-lt"/>
                <a:ea typeface="+mn-ea"/>
                <a:cs typeface="+mn-cs"/>
                <a:sym typeface="Helvetica Neue"/>
              </a:defRPr>
            </a:lvl1pPr>
          </a:lstStyle>
          <a:p>
            <a:pPr lvl="0">
              <a:defRPr b="0" sz="1800">
                <a:solidFill>
                  <a:srgbClr val="000000"/>
                </a:solidFill>
                <a:effectLst/>
              </a:defRPr>
            </a:pPr>
            <a:r>
              <a:rPr b="1" sz="3400">
                <a:solidFill>
                  <a:srgbClr val="FFFFFF"/>
                </a:solidFill>
                <a:effectLst>
                  <a:outerShdw sx="100000" sy="100000" kx="0" ky="0" algn="b" rotWithShape="0" blurRad="38100" dist="12700" dir="5400000">
                    <a:srgbClr val="000000">
                      <a:alpha val="80000"/>
                    </a:srgbClr>
                  </a:outerShdw>
                </a:effectLst>
              </a:rPr>
              <a:t>+</a:t>
            </a:r>
          </a:p>
        </p:txBody>
      </p:sp>
      <p:sp>
        <p:nvSpPr>
          <p:cNvPr id="213" name="Shape 213"/>
          <p:cNvSpPr/>
          <p:nvPr/>
        </p:nvSpPr>
        <p:spPr>
          <a:xfrm>
            <a:off x="6844579" y="4785416"/>
            <a:ext cx="1789177" cy="1069516"/>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VIF 1</a:t>
            </a:r>
            <a:endParaRPr sz="34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aggiunta</a:t>
            </a:r>
          </a:p>
        </p:txBody>
      </p:sp>
      <p:sp>
        <p:nvSpPr>
          <p:cNvPr id="214" name="Shape 214"/>
          <p:cNvSpPr/>
          <p:nvPr/>
        </p:nvSpPr>
        <p:spPr>
          <a:xfrm>
            <a:off x="10137071" y="4785416"/>
            <a:ext cx="2045235" cy="1069516"/>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VIF 2 non</a:t>
            </a:r>
            <a:endParaRPr sz="34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aggiunta</a:t>
            </a:r>
          </a:p>
        </p:txBody>
      </p:sp>
    </p:spTree>
  </p:cSld>
  <p:clrMapOvr>
    <a:masterClrMapping/>
  </p:clrMapOvr>
  <p:transition spd="fast" advClick="1">
    <p:dissolve/>
  </p:transition>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216" name="Shape 216"/>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Linux Kernel</a:t>
            </a:r>
          </a:p>
        </p:txBody>
      </p:sp>
      <p:sp>
        <p:nvSpPr>
          <p:cNvPr id="217" name="Shape 217"/>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218" name="android_framework_kernel.png"/>
          <p:cNvPicPr/>
          <p:nvPr/>
        </p:nvPicPr>
        <p:blipFill>
          <a:blip r:embed="rId2">
            <a:extLst/>
          </a:blip>
          <a:stretch>
            <a:fillRect/>
          </a:stretch>
        </p:blipFill>
        <p:spPr>
          <a:xfrm>
            <a:off x="11022824" y="220827"/>
            <a:ext cx="2714269" cy="1872846"/>
          </a:xfrm>
          <a:prstGeom prst="rect">
            <a:avLst/>
          </a:prstGeom>
          <a:ln w="3175">
            <a:miter lim="400000"/>
          </a:ln>
        </p:spPr>
      </p:pic>
      <p:sp>
        <p:nvSpPr>
          <p:cNvPr id="219" name="Shape 219"/>
          <p:cNvSpPr/>
          <p:nvPr/>
        </p:nvSpPr>
        <p:spPr>
          <a:xfrm>
            <a:off x="7903237" y="3617753"/>
            <a:ext cx="3783636" cy="387768"/>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1">
              <a:defRPr sz="1800">
                <a:solidFill>
                  <a:srgbClr val="000000"/>
                </a:solidFill>
                <a:effectLst/>
              </a:defRPr>
            </a:pPr>
            <a:r>
              <a:rPr sz="2300">
                <a:solidFill>
                  <a:srgbClr val="FFFFFF"/>
                </a:solidFill>
                <a:effectLst>
                  <a:outerShdw sx="100000" sy="100000" kx="0" ky="0" algn="b" rotWithShape="0" blurRad="50800" dist="25400" dir="5400000">
                    <a:srgbClr val="000000"/>
                  </a:outerShdw>
                </a:effectLst>
              </a:rPr>
              <a:t>virtual face add failed (-2) </a:t>
            </a:r>
          </a:p>
        </p:txBody>
      </p:sp>
      <p:pic>
        <p:nvPicPr>
          <p:cNvPr id="220" name="log-icon_dmesg.png"/>
          <p:cNvPicPr/>
          <p:nvPr/>
        </p:nvPicPr>
        <p:blipFill>
          <a:blip r:embed="rId3">
            <a:extLst/>
          </a:blip>
          <a:stretch>
            <a:fillRect/>
          </a:stretch>
        </p:blipFill>
        <p:spPr>
          <a:xfrm>
            <a:off x="9210650" y="2355846"/>
            <a:ext cx="1168810" cy="1168811"/>
          </a:xfrm>
          <a:prstGeom prst="rect">
            <a:avLst/>
          </a:prstGeom>
          <a:ln w="3175">
            <a:miter lim="400000"/>
          </a:ln>
        </p:spPr>
      </p:pic>
      <p:sp>
        <p:nvSpPr>
          <p:cNvPr id="221" name="Shape 221"/>
          <p:cNvSpPr/>
          <p:nvPr/>
        </p:nvSpPr>
        <p:spPr>
          <a:xfrm>
            <a:off x="182102" y="6546917"/>
            <a:ext cx="127001" cy="1044484"/>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lgn="l">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p:txBody>
      </p:sp>
      <p:sp>
        <p:nvSpPr>
          <p:cNvPr id="222" name="Shape 222"/>
          <p:cNvSpPr/>
          <p:nvPr/>
        </p:nvSpPr>
        <p:spPr>
          <a:xfrm>
            <a:off x="3900576" y="5744187"/>
            <a:ext cx="5203648" cy="250535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Modifica dei driver Wi-Fi</a:t>
            </a:r>
            <a:endParaRPr sz="32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endParaRPr sz="32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a:t>
            </a:r>
            <a:endParaRPr sz="32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endParaRPr sz="32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Installazione sul dispositivo</a:t>
            </a:r>
          </a:p>
        </p:txBody>
      </p:sp>
      <p:sp>
        <p:nvSpPr>
          <p:cNvPr id="223" name="Shape 223"/>
          <p:cNvSpPr/>
          <p:nvPr/>
        </p:nvSpPr>
        <p:spPr>
          <a:xfrm>
            <a:off x="2113684" y="3636977"/>
            <a:ext cx="2699475" cy="387769"/>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defRPr sz="2300">
                <a:solidFill>
                  <a:srgbClr val="FFFFFF"/>
                </a:solidFill>
              </a:defRPr>
            </a:lvl1pPr>
          </a:lstStyle>
          <a:p>
            <a:pPr lvl="0">
              <a:defRPr sz="1800">
                <a:solidFill>
                  <a:srgbClr val="000000"/>
                </a:solidFill>
                <a:effectLst/>
              </a:defRPr>
            </a:pPr>
            <a:r>
              <a:rPr sz="2300">
                <a:solidFill>
                  <a:srgbClr val="FFFFFF"/>
                </a:solidFill>
                <a:effectLst>
                  <a:outerShdw sx="100000" sy="100000" kx="0" ky="0" algn="b" rotWithShape="0" blurRad="50800" dist="25400" dir="5400000">
                    <a:srgbClr val="000000"/>
                  </a:outerShdw>
                </a:effectLst>
              </a:rPr>
              <a:t>-12 (out of memory)</a:t>
            </a:r>
          </a:p>
        </p:txBody>
      </p:sp>
      <p:pic>
        <p:nvPicPr>
          <p:cNvPr id="224" name="log-icon.png"/>
          <p:cNvPicPr/>
          <p:nvPr/>
        </p:nvPicPr>
        <p:blipFill>
          <a:blip r:embed="rId4">
            <a:extLst/>
          </a:blip>
          <a:stretch>
            <a:fillRect/>
          </a:stretch>
        </p:blipFill>
        <p:spPr>
          <a:xfrm>
            <a:off x="2879016" y="2375071"/>
            <a:ext cx="1168810" cy="1168810"/>
          </a:xfrm>
          <a:prstGeom prst="rect">
            <a:avLst/>
          </a:prstGeom>
          <a:ln w="3175">
            <a:miter lim="400000"/>
          </a:ln>
        </p:spPr>
      </p:pic>
      <p:sp>
        <p:nvSpPr>
          <p:cNvPr id="225" name="Shape 225"/>
          <p:cNvSpPr/>
          <p:nvPr/>
        </p:nvSpPr>
        <p:spPr>
          <a:xfrm>
            <a:off x="6315710" y="2603817"/>
            <a:ext cx="373381" cy="672869"/>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defRPr sz="4200">
                <a:solidFill>
                  <a:srgbClr val="FFFFFF"/>
                </a:solidFill>
              </a:defRPr>
            </a:lvl1pPr>
          </a:lstStyle>
          <a:p>
            <a:pPr lvl="0">
              <a:defRPr sz="1800">
                <a:solidFill>
                  <a:srgbClr val="000000"/>
                </a:solidFill>
                <a:effectLst/>
              </a:defRPr>
            </a:pPr>
            <a:r>
              <a:rPr sz="4200">
                <a:solidFill>
                  <a:srgbClr val="FFFFFF"/>
                </a:solidFill>
                <a:effectLst>
                  <a:outerShdw sx="100000" sy="100000" kx="0" ky="0" algn="b" rotWithShape="0" blurRad="50800" dist="25400" dir="5400000">
                    <a:srgbClr val="000000"/>
                  </a:outerShdw>
                </a:effectLst>
              </a:rPr>
              <a:t>+</a:t>
            </a:r>
          </a:p>
        </p:txBody>
      </p:sp>
      <p:sp>
        <p:nvSpPr>
          <p:cNvPr id="226" name="Shape 226"/>
          <p:cNvSpPr/>
          <p:nvPr/>
        </p:nvSpPr>
        <p:spPr>
          <a:xfrm rot="5400000">
            <a:off x="5867400" y="4239853"/>
            <a:ext cx="1270000" cy="1270001"/>
          </a:xfrm>
          <a:prstGeom prst="rightArrow">
            <a:avLst>
              <a:gd name="adj1" fmla="val 32000"/>
              <a:gd name="adj2" fmla="val 58796"/>
            </a:avLst>
          </a:prstGeom>
          <a:blipFill>
            <a:blip r:embed="rId5"/>
          </a:blipFill>
          <a:ln w="3175">
            <a:miter lim="400000"/>
          </a:ln>
          <a:effectLst>
            <a:outerShdw sx="100000" sy="100000" kx="0" ky="0" algn="b" rotWithShape="0" blurRad="63500" dist="36495" dir="5400000">
              <a:srgbClr val="000000">
                <a:alpha val="27259"/>
              </a:srgbClr>
            </a:outerShdw>
          </a:effectLst>
        </p:spPr>
        <p:txBody>
          <a:bodyPr lIns="0" tIns="0" rIns="0" bIns="0" anchor="ctr"/>
          <a:lstStyle/>
          <a:p>
            <a:pPr lvl="0">
              <a:defRPr sz="26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spd="fast" advClick="1">
    <p:dissolve/>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41" name="Shape 41"/>
          <p:cNvSpPr/>
          <p:nvPr>
            <p:ph type="title"/>
          </p:nvPr>
        </p:nvSpPr>
        <p:spPr>
          <a:xfrm>
            <a:off x="2197099" y="493432"/>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Obiettivi della tesi</a:t>
            </a:r>
          </a:p>
        </p:txBody>
      </p:sp>
      <p:sp>
        <p:nvSpPr>
          <p:cNvPr id="42" name="Shape 42"/>
          <p:cNvSpPr/>
          <p:nvPr>
            <p:ph type="body" idx="4294967295"/>
          </p:nvPr>
        </p:nvSpPr>
        <p:spPr>
          <a:xfrm>
            <a:off x="506929" y="2170343"/>
            <a:ext cx="11990942" cy="6640292"/>
          </a:xfrm>
          <a:prstGeom prst="rect">
            <a:avLst/>
          </a:prstGeom>
        </p:spPr>
        <p:txBody>
          <a:bodyPr anchor="t"/>
          <a:lstStyle/>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Generali e relativi al protocollo Wi-Fi Direct:</a:t>
            </a:r>
            <a:endParaRPr sz="3300">
              <a:solidFill>
                <a:srgbClr val="FFFFFF"/>
              </a:solidFill>
              <a:effectLst>
                <a:outerShdw sx="100000" sy="100000" kx="0" ky="0" algn="b" rotWithShape="0" blurRad="50800" dist="25400" dir="5400000">
                  <a:srgbClr val="000000"/>
                </a:outerShdw>
              </a:effectLst>
            </a:endParaRPr>
          </a:p>
          <a:p>
            <a:pPr lvl="1" marL="9378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Proporre tecniche per garantire SCALABILITÀ e DISPONIBILITÀ</a:t>
            </a:r>
            <a:r>
              <a:rPr b="1" sz="3300">
                <a:solidFill>
                  <a:srgbClr val="FFFFFF"/>
                </a:solidFill>
                <a:effectLst>
                  <a:outerShdw sx="100000" sy="100000" kx="0" ky="0" algn="b" rotWithShape="0" blurRad="50800" dist="25400" dir="5400000">
                    <a:srgbClr val="000000"/>
                  </a:outerShdw>
                </a:effectLst>
                <a:latin typeface="+mn-lt"/>
                <a:ea typeface="+mn-ea"/>
                <a:cs typeface="+mn-cs"/>
                <a:sym typeface="Helvetica Neue"/>
              </a:rPr>
              <a:t> </a:t>
            </a: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Specifici per Android:</a:t>
            </a:r>
            <a:endParaRPr sz="3300">
              <a:solidFill>
                <a:srgbClr val="FFFFFF"/>
              </a:solidFill>
              <a:effectLst>
                <a:outerShdw sx="100000" sy="100000" kx="0" ky="0" algn="b" rotWithShape="0" blurRad="50800" dist="25400" dir="5400000">
                  <a:srgbClr val="000000"/>
                </a:outerShdw>
              </a:effectLst>
            </a:endParaRPr>
          </a:p>
          <a:p>
            <a:pPr lvl="1" marL="9378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Analizzare i limiti di Wi-Fi Direct in Android</a:t>
            </a:r>
            <a:endParaRPr b="1" sz="3300">
              <a:solidFill>
                <a:srgbClr val="FFFFFF"/>
              </a:solidFill>
              <a:effectLst>
                <a:outerShdw sx="100000" sy="100000" kx="0" ky="0" algn="b" rotWithShape="0" blurRad="50800" dist="25400" dir="5400000">
                  <a:srgbClr val="000000"/>
                </a:outerShdw>
              </a:effectLst>
              <a:latin typeface="+mn-lt"/>
              <a:ea typeface="+mn-ea"/>
              <a:cs typeface="+mn-cs"/>
              <a:sym typeface="Helvetica Neue"/>
            </a:endParaRPr>
          </a:p>
          <a:p>
            <a:pPr lvl="1" marL="9378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Verificare l’estensibilità del protocollo per supportare le RETI OPPORTUNISTICHE  </a:t>
            </a:r>
          </a:p>
        </p:txBody>
      </p:sp>
      <p:sp>
        <p:nvSpPr>
          <p:cNvPr id="43" name="Shape 43"/>
          <p:cNvSpPr/>
          <p:nvPr>
            <p:ph type="sldNum" sz="quarter" idx="4294967295"/>
          </p:nvPr>
        </p:nvSpPr>
        <p:spPr>
          <a:xfrm>
            <a:off x="6426301" y="9387640"/>
            <a:ext cx="152198" cy="238862"/>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Tree>
  </p:cSld>
  <p:clrMapOvr>
    <a:masterClrMapping/>
  </p:clrMapOvr>
  <p:transition spd="fast" advClick="1">
    <p:dissolve/>
  </p:transition>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228" name="Shape 228"/>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Driver wireless (1)</a:t>
            </a:r>
          </a:p>
        </p:txBody>
      </p:sp>
      <p:sp>
        <p:nvSpPr>
          <p:cNvPr id="229" name="Shape 229"/>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230" name="android_framework_kernel.png"/>
          <p:cNvPicPr/>
          <p:nvPr/>
        </p:nvPicPr>
        <p:blipFill>
          <a:blip r:embed="rId2">
            <a:extLst/>
          </a:blip>
          <a:stretch>
            <a:fillRect/>
          </a:stretch>
        </p:blipFill>
        <p:spPr>
          <a:xfrm>
            <a:off x="11022824" y="220827"/>
            <a:ext cx="2714269" cy="1872846"/>
          </a:xfrm>
          <a:prstGeom prst="rect">
            <a:avLst/>
          </a:prstGeom>
          <a:ln w="3175">
            <a:miter lim="400000"/>
          </a:ln>
        </p:spPr>
      </p:pic>
      <p:pic>
        <p:nvPicPr>
          <p:cNvPr id="231" name="wpa_supplicant-error-vif-logo.png"/>
          <p:cNvPicPr/>
          <p:nvPr/>
        </p:nvPicPr>
        <p:blipFill>
          <a:blip r:embed="rId3">
            <a:extLst/>
          </a:blip>
          <a:stretch>
            <a:fillRect/>
          </a:stretch>
        </p:blipFill>
        <p:spPr>
          <a:xfrm>
            <a:off x="2061288" y="2901678"/>
            <a:ext cx="914401" cy="901701"/>
          </a:xfrm>
          <a:prstGeom prst="rect">
            <a:avLst/>
          </a:prstGeom>
          <a:ln w="3175">
            <a:miter lim="400000"/>
          </a:ln>
        </p:spPr>
      </p:pic>
      <p:sp>
        <p:nvSpPr>
          <p:cNvPr id="232" name="Shape 232"/>
          <p:cNvSpPr/>
          <p:nvPr/>
        </p:nvSpPr>
        <p:spPr>
          <a:xfrm>
            <a:off x="3092151" y="2830287"/>
            <a:ext cx="7557235" cy="1044484"/>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wpa_supplicant aggiunge interfacce</a:t>
            </a:r>
            <a:endParaRPr sz="33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sempre con lo stesso MAC address</a:t>
            </a:r>
          </a:p>
        </p:txBody>
      </p:sp>
    </p:spTree>
  </p:cSld>
  <p:clrMapOvr>
    <a:masterClrMapping/>
  </p:clrMapOvr>
  <p:transition spd="fast" advClick="1">
    <p:dissolve/>
  </p:transition>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234" name="Shape 234"/>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Driver wireless (1)</a:t>
            </a:r>
          </a:p>
        </p:txBody>
      </p:sp>
      <p:sp>
        <p:nvSpPr>
          <p:cNvPr id="235" name="Shape 235"/>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236" name="Shape 236"/>
          <p:cNvSpPr/>
          <p:nvPr>
            <p:ph type="body" idx="4294967295"/>
          </p:nvPr>
        </p:nvSpPr>
        <p:spPr>
          <a:xfrm>
            <a:off x="1078610" y="6368852"/>
            <a:ext cx="10847579" cy="2062212"/>
          </a:xfrm>
          <a:prstGeom prst="rect">
            <a:avLst/>
          </a:prstGeom>
        </p:spPr>
        <p:txBody>
          <a:bodyPr anchor="t"/>
          <a:lstStyle/>
          <a:p>
            <a:pPr lvl="0" marL="0" indent="0" algn="ctr">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Il MAC Address è un identificativo univoco, </a:t>
            </a:r>
            <a:endParaRPr sz="3300">
              <a:solidFill>
                <a:srgbClr val="FFFFFF"/>
              </a:solidFill>
              <a:effectLst>
                <a:outerShdw sx="100000" sy="100000" kx="0" ky="0" algn="b" rotWithShape="0" blurRad="50800" dist="25400" dir="5400000">
                  <a:srgbClr val="000000"/>
                </a:outerShdw>
              </a:effectLst>
            </a:endParaRPr>
          </a:p>
          <a:p>
            <a:pPr lvl="0" marL="0" indent="0" algn="ctr">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quindi dovrebbe cambiare</a:t>
            </a:r>
          </a:p>
        </p:txBody>
      </p:sp>
      <p:pic>
        <p:nvPicPr>
          <p:cNvPr id="237" name="android_framework_kernel.png"/>
          <p:cNvPicPr/>
          <p:nvPr/>
        </p:nvPicPr>
        <p:blipFill>
          <a:blip r:embed="rId2">
            <a:extLst/>
          </a:blip>
          <a:stretch>
            <a:fillRect/>
          </a:stretch>
        </p:blipFill>
        <p:spPr>
          <a:xfrm>
            <a:off x="11022824" y="220827"/>
            <a:ext cx="2714269" cy="1872846"/>
          </a:xfrm>
          <a:prstGeom prst="rect">
            <a:avLst/>
          </a:prstGeom>
          <a:ln w="3175">
            <a:miter lim="400000"/>
          </a:ln>
        </p:spPr>
      </p:pic>
      <p:sp>
        <p:nvSpPr>
          <p:cNvPr id="238" name="Shape 238"/>
          <p:cNvSpPr/>
          <p:nvPr/>
        </p:nvSpPr>
        <p:spPr>
          <a:xfrm rot="5400000">
            <a:off x="5867400" y="4486811"/>
            <a:ext cx="1270000" cy="1270001"/>
          </a:xfrm>
          <a:prstGeom prst="rightArrow">
            <a:avLst>
              <a:gd name="adj1" fmla="val 32000"/>
              <a:gd name="adj2" fmla="val 58796"/>
            </a:avLst>
          </a:prstGeom>
          <a:blipFill>
            <a:blip r:embed="rId3"/>
          </a:blipFill>
          <a:ln w="3175">
            <a:miter lim="400000"/>
          </a:ln>
          <a:effectLst>
            <a:outerShdw sx="100000" sy="100000" kx="0" ky="0" algn="b" rotWithShape="0" blurRad="63500" dist="36495" dir="5400000">
              <a:srgbClr val="000000">
                <a:alpha val="27259"/>
              </a:srgbClr>
            </a:outerShdw>
          </a:effectLst>
        </p:spPr>
        <p:txBody>
          <a:bodyPr lIns="0" tIns="0" rIns="0" bIns="0" anchor="ctr"/>
          <a:lstStyle/>
          <a:p>
            <a:pPr lvl="0">
              <a:defRPr sz="2600">
                <a:solidFill>
                  <a:srgbClr val="FFFFFF"/>
                </a:solidFill>
                <a:effectLst>
                  <a:outerShdw sx="100000" sy="100000" kx="0" ky="0" algn="b" rotWithShape="0" blurRad="38100" dist="12700" dir="5400000">
                    <a:srgbClr val="000000">
                      <a:alpha val="80000"/>
                    </a:srgbClr>
                  </a:outerShdw>
                </a:effectLst>
              </a:defRPr>
            </a:pPr>
          </a:p>
        </p:txBody>
      </p:sp>
      <p:pic>
        <p:nvPicPr>
          <p:cNvPr id="239" name="pasted-image.pdf"/>
          <p:cNvPicPr/>
          <p:nvPr/>
        </p:nvPicPr>
        <p:blipFill>
          <a:blip r:embed="rId4">
            <a:extLst/>
          </a:blip>
          <a:stretch>
            <a:fillRect/>
          </a:stretch>
        </p:blipFill>
        <p:spPr>
          <a:xfrm>
            <a:off x="6217813" y="4986961"/>
            <a:ext cx="569174" cy="569174"/>
          </a:xfrm>
          <a:prstGeom prst="rect">
            <a:avLst/>
          </a:prstGeom>
          <a:ln w="3175">
            <a:miter lim="400000"/>
          </a:ln>
          <a:effectLst>
            <a:outerShdw sx="100000" sy="100000" kx="0" ky="0" algn="b" rotWithShape="0" blurRad="25400" dist="28187" dir="5400000">
              <a:srgbClr val="000000">
                <a:alpha val="50000"/>
              </a:srgbClr>
            </a:outerShdw>
          </a:effectLst>
        </p:spPr>
      </p:pic>
      <p:pic>
        <p:nvPicPr>
          <p:cNvPr id="240" name="wpa_supplicant-error-vif-logo.png"/>
          <p:cNvPicPr/>
          <p:nvPr/>
        </p:nvPicPr>
        <p:blipFill>
          <a:blip r:embed="rId5">
            <a:extLst/>
          </a:blip>
          <a:stretch>
            <a:fillRect/>
          </a:stretch>
        </p:blipFill>
        <p:spPr>
          <a:xfrm>
            <a:off x="2061288" y="2901678"/>
            <a:ext cx="914401" cy="901701"/>
          </a:xfrm>
          <a:prstGeom prst="rect">
            <a:avLst/>
          </a:prstGeom>
          <a:ln w="3175">
            <a:miter lim="400000"/>
          </a:ln>
        </p:spPr>
      </p:pic>
      <p:sp>
        <p:nvSpPr>
          <p:cNvPr id="241" name="Shape 241"/>
          <p:cNvSpPr/>
          <p:nvPr/>
        </p:nvSpPr>
        <p:spPr>
          <a:xfrm>
            <a:off x="3092151" y="2830287"/>
            <a:ext cx="7557235" cy="1044484"/>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wpa_supplicant aggiunge interfacce</a:t>
            </a:r>
            <a:endParaRPr sz="33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sempre con lo stesso MAC address</a:t>
            </a:r>
          </a:p>
        </p:txBody>
      </p:sp>
    </p:spTree>
  </p:cSld>
  <p:clrMapOvr>
    <a:masterClrMapping/>
  </p:clrMapOvr>
  <p:transition spd="fast" advClick="1">
    <p:dissolve/>
  </p:transition>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pic>
        <p:nvPicPr>
          <p:cNvPr id="243" name="pasted-image.pdf"/>
          <p:cNvPicPr/>
          <p:nvPr/>
        </p:nvPicPr>
        <p:blipFill>
          <a:blip r:embed="rId4">
            <a:extLst/>
          </a:blip>
          <a:stretch>
            <a:fillRect/>
          </a:stretch>
        </p:blipFill>
        <p:spPr>
          <a:xfrm>
            <a:off x="964819" y="2202654"/>
            <a:ext cx="2860676" cy="5348292"/>
          </a:xfrm>
          <a:prstGeom prst="rect">
            <a:avLst/>
          </a:prstGeom>
          <a:ln w="3175">
            <a:miter lim="400000"/>
          </a:ln>
        </p:spPr>
      </p:pic>
      <p:sp>
        <p:nvSpPr>
          <p:cNvPr id="244" name="Shape 244"/>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Driver wireless (2)</a:t>
            </a:r>
          </a:p>
        </p:txBody>
      </p:sp>
      <p:sp>
        <p:nvSpPr>
          <p:cNvPr id="245" name="Shape 245"/>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246" name="Shape 246"/>
          <p:cNvSpPr/>
          <p:nvPr>
            <p:ph type="body" idx="4294967295"/>
          </p:nvPr>
        </p:nvSpPr>
        <p:spPr>
          <a:xfrm>
            <a:off x="4297541" y="2157215"/>
            <a:ext cx="8162559" cy="4545920"/>
          </a:xfrm>
          <a:prstGeom prst="rect">
            <a:avLst/>
          </a:prstGeom>
        </p:spPr>
        <p:txBody>
          <a:bodyPr anchor="t"/>
          <a:lstStyle/>
          <a:p>
            <a:pPr lvl="0" marL="0" indent="0" algn="ctr">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Il chip Wi-Fi degli Smartphone a disposizione è di tipo</a:t>
            </a:r>
            <a:r>
              <a:rPr sz="3300">
                <a:solidFill>
                  <a:srgbClr val="FFFFFF"/>
                </a:solidFill>
                <a:effectLst>
                  <a:outerShdw sx="100000" sy="100000" kx="0" ky="0" algn="b" rotWithShape="0" blurRad="50800" dist="25400" dir="5400000">
                    <a:srgbClr val="000000"/>
                  </a:outerShdw>
                </a:effectLst>
              </a:rPr>
              <a:t> Full MAC</a:t>
            </a: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200">
              <a:solidFill>
                <a:srgbClr val="FFFFFF"/>
              </a:solidFill>
              <a:effectLst>
                <a:outerShdw sx="100000" sy="100000" kx="0" ky="0" algn="b" rotWithShape="0" blurRad="50800" dist="25400" dir="5400000">
                  <a:srgbClr val="000000"/>
                </a:outerShdw>
              </a:effectLst>
            </a:endParaRPr>
          </a:p>
          <a:p>
            <a:pPr lvl="0" marL="0" indent="0" algn="ctr">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p:txBody>
      </p:sp>
      <p:pic>
        <p:nvPicPr>
          <p:cNvPr id="247" name="android_framework_kernel.png"/>
          <p:cNvPicPr/>
          <p:nvPr/>
        </p:nvPicPr>
        <p:blipFill>
          <a:blip r:embed="rId5">
            <a:extLst/>
          </a:blip>
          <a:stretch>
            <a:fillRect/>
          </a:stretch>
        </p:blipFill>
        <p:spPr>
          <a:xfrm>
            <a:off x="11022824" y="220827"/>
            <a:ext cx="2714269" cy="1872846"/>
          </a:xfrm>
          <a:prstGeom prst="rect">
            <a:avLst/>
          </a:prstGeom>
          <a:ln w="3175">
            <a:miter lim="400000"/>
          </a:ln>
        </p:spPr>
      </p:pic>
      <p:grpSp>
        <p:nvGrpSpPr>
          <p:cNvPr id="250" name="Group 250"/>
          <p:cNvGrpSpPr/>
          <p:nvPr/>
        </p:nvGrpSpPr>
        <p:grpSpPr>
          <a:xfrm>
            <a:off x="4986314" y="6240245"/>
            <a:ext cx="6785013" cy="2294660"/>
            <a:chOff x="0" y="0"/>
            <a:chExt cx="6785012" cy="2294658"/>
          </a:xfrm>
        </p:grpSpPr>
        <p:sp>
          <p:nvSpPr>
            <p:cNvPr id="248" name="Shape 248"/>
            <p:cNvSpPr/>
            <p:nvPr/>
          </p:nvSpPr>
          <p:spPr>
            <a:xfrm rot="5400000">
              <a:off x="2929609" y="-1"/>
              <a:ext cx="925794" cy="925794"/>
            </a:xfrm>
            <a:prstGeom prst="rightArrow">
              <a:avLst>
                <a:gd name="adj1" fmla="val 32000"/>
                <a:gd name="adj2" fmla="val 54504"/>
              </a:avLst>
            </a:prstGeom>
            <a:blipFill rotWithShape="1">
              <a:blip r:embed="rId6"/>
              <a:srcRect l="0" t="0" r="0" b="0"/>
              <a:tile tx="0" ty="0" sx="100000" sy="100000" flip="none" algn="tl"/>
            </a:blipFill>
            <a:ln w="3175" cap="flat">
              <a:noFill/>
              <a:miter lim="400000"/>
            </a:ln>
            <a:effectLst>
              <a:outerShdw sx="100000" sy="100000" kx="0" ky="0" algn="b" rotWithShape="0" blurRad="63500" dist="36495" dir="5400000">
                <a:srgbClr val="000000">
                  <a:alpha val="27259"/>
                </a:srgbClr>
              </a:outerShdw>
            </a:effectLst>
          </p:spPr>
          <p:txBody>
            <a:bodyPr wrap="square" lIns="0" tIns="0" rIns="0" bIns="0" numCol="1" anchor="ctr">
              <a:noAutofit/>
            </a:bodyPr>
            <a:lstStyle/>
            <a:p>
              <a:pPr lvl="0">
                <a:defRPr sz="2600">
                  <a:solidFill>
                    <a:srgbClr val="FFFFFF"/>
                  </a:solidFill>
                  <a:effectLst>
                    <a:outerShdw sx="100000" sy="100000" kx="0" ky="0" algn="b" rotWithShape="0" blurRad="38100" dist="12700" dir="5400000">
                      <a:srgbClr val="000000">
                        <a:alpha val="80000"/>
                      </a:srgbClr>
                    </a:outerShdw>
                  </a:effectLst>
                </a:defRPr>
              </a:pPr>
            </a:p>
          </p:txBody>
        </p:sp>
        <p:sp>
          <p:nvSpPr>
            <p:cNvPr id="249" name="Shape 249"/>
            <p:cNvSpPr/>
            <p:nvPr/>
          </p:nvSpPr>
          <p:spPr>
            <a:xfrm>
              <a:off x="0" y="1250175"/>
              <a:ext cx="6785013" cy="104448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ctr">
              <a:spAutoFit/>
            </a:bodyPr>
            <a:lstStyle>
              <a:lvl1pPr>
                <a:defRPr sz="3300">
                  <a:solidFill>
                    <a:srgbClr val="FF9300"/>
                  </a:solidFill>
                </a:defRPr>
              </a:lvl1pPr>
            </a:lstStyle>
            <a:p>
              <a:pPr lvl="0">
                <a:defRPr sz="1800">
                  <a:solidFill>
                    <a:srgbClr val="000000"/>
                  </a:solidFill>
                  <a:effectLst/>
                </a:defRPr>
              </a:pPr>
              <a:r>
                <a:rPr sz="3300">
                  <a:solidFill>
                    <a:srgbClr val="FF9300"/>
                  </a:solidFill>
                  <a:effectLst>
                    <a:outerShdw sx="100000" sy="100000" kx="0" ky="0" algn="b" rotWithShape="0" blurRad="50800" dist="25400" dir="5400000">
                      <a:srgbClr val="000000"/>
                    </a:outerShdw>
                  </a:effectLst>
                </a:rPr>
                <a:t>CODICE SORGENTE NON MODIFICABILE</a:t>
              </a:r>
            </a:p>
          </p:txBody>
        </p:sp>
      </p:grpSp>
      <p:grpSp>
        <p:nvGrpSpPr>
          <p:cNvPr id="253" name="Group 253"/>
          <p:cNvGrpSpPr/>
          <p:nvPr/>
        </p:nvGrpSpPr>
        <p:grpSpPr>
          <a:xfrm>
            <a:off x="4297541" y="3425705"/>
            <a:ext cx="8162559" cy="2288111"/>
            <a:chOff x="0" y="0"/>
            <a:chExt cx="8162557" cy="2288109"/>
          </a:xfrm>
        </p:grpSpPr>
        <p:sp>
          <p:nvSpPr>
            <p:cNvPr id="251" name="Shape 251"/>
            <p:cNvSpPr/>
            <p:nvPr/>
          </p:nvSpPr>
          <p:spPr>
            <a:xfrm rot="5400000">
              <a:off x="3644128" y="-1"/>
              <a:ext cx="925793" cy="925794"/>
            </a:xfrm>
            <a:prstGeom prst="rightArrow">
              <a:avLst>
                <a:gd name="adj1" fmla="val 32000"/>
                <a:gd name="adj2" fmla="val 54504"/>
              </a:avLst>
            </a:prstGeom>
            <a:blipFill rotWithShape="1">
              <a:blip r:embed="rId6"/>
              <a:srcRect l="0" t="0" r="0" b="0"/>
              <a:tile tx="0" ty="0" sx="100000" sy="100000" flip="none" algn="tl"/>
            </a:blipFill>
            <a:ln w="3175" cap="flat">
              <a:noFill/>
              <a:miter lim="400000"/>
            </a:ln>
            <a:effectLst>
              <a:outerShdw sx="100000" sy="100000" kx="0" ky="0" algn="b" rotWithShape="0" blurRad="63500" dist="36495" dir="5400000">
                <a:srgbClr val="000000">
                  <a:alpha val="27259"/>
                </a:srgbClr>
              </a:outerShdw>
            </a:effectLst>
          </p:spPr>
          <p:txBody>
            <a:bodyPr wrap="square" lIns="0" tIns="0" rIns="0" bIns="0" numCol="1" anchor="ctr">
              <a:noAutofit/>
            </a:bodyPr>
            <a:lstStyle/>
            <a:p>
              <a:pPr lvl="0">
                <a:defRPr sz="2600">
                  <a:solidFill>
                    <a:srgbClr val="FFFFFF"/>
                  </a:solidFill>
                  <a:effectLst>
                    <a:outerShdw sx="100000" sy="100000" kx="0" ky="0" algn="b" rotWithShape="0" blurRad="38100" dist="12700" dir="5400000">
                      <a:srgbClr val="000000">
                        <a:alpha val="80000"/>
                      </a:srgbClr>
                    </a:outerShdw>
                  </a:effectLst>
                </a:defRPr>
              </a:pPr>
            </a:p>
          </p:txBody>
        </p:sp>
        <p:sp>
          <p:nvSpPr>
            <p:cNvPr id="252" name="Shape 252"/>
            <p:cNvSpPr/>
            <p:nvPr/>
          </p:nvSpPr>
          <p:spPr>
            <a:xfrm>
              <a:off x="0" y="1243626"/>
              <a:ext cx="8162558" cy="104448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ctr">
              <a:spAutoFit/>
            </a:body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Le funzioni di rete, sono implementate </a:t>
              </a:r>
              <a:endParaRPr sz="33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nel </a:t>
              </a:r>
              <a:r>
                <a:rPr sz="3300">
                  <a:solidFill>
                    <a:srgbClr val="FF9300"/>
                  </a:solidFill>
                  <a:effectLst>
                    <a:outerShdw sx="100000" sy="100000" kx="0" ky="0" algn="b" rotWithShape="0" blurRad="50800" dist="25400" dir="5400000">
                      <a:srgbClr val="000000"/>
                    </a:outerShdw>
                  </a:effectLst>
                </a:rPr>
                <a:t>firmware</a:t>
              </a:r>
              <a:r>
                <a:rPr sz="3300">
                  <a:solidFill>
                    <a:srgbClr val="FFFFFF"/>
                  </a:solidFill>
                  <a:effectLst>
                    <a:outerShdw sx="100000" sy="100000" kx="0" ky="0" algn="b" rotWithShape="0" blurRad="50800" dist="25400" dir="5400000">
                      <a:srgbClr val="000000"/>
                    </a:outerShdw>
                  </a:effectLst>
                </a:rPr>
                <a:t> </a:t>
              </a:r>
              <a:r>
                <a:rPr sz="3300">
                  <a:solidFill>
                    <a:srgbClr val="FF9300"/>
                  </a:solidFill>
                  <a:effectLst>
                    <a:outerShdw sx="100000" sy="100000" kx="0" ky="0" algn="b" rotWithShape="0" blurRad="50800" dist="25400" dir="5400000">
                      <a:srgbClr val="000000"/>
                    </a:outerShdw>
                  </a:effectLst>
                </a:rPr>
                <a:t>proprietario</a:t>
              </a:r>
              <a:r>
                <a:rPr sz="3300">
                  <a:solidFill>
                    <a:srgbClr val="FFFFFF"/>
                  </a:solidFill>
                  <a:effectLst>
                    <a:outerShdw sx="100000" sy="100000" kx="0" ky="0" algn="b" rotWithShape="0" blurRad="50800" dist="25400" dir="5400000">
                      <a:srgbClr val="000000"/>
                    </a:outerShdw>
                  </a:effectLst>
                </a:rPr>
                <a:t> di Broadcom.</a:t>
              </a:r>
            </a:p>
          </p:txBody>
        </p:sp>
      </p:grpSp>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2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0" grpId="2"/>
      <p:bldP build="whole" bldLvl="1" animBg="1" rev="0" advAuto="0" spid="253"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257" name="Shape 257"/>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 (1)</a:t>
            </a:r>
          </a:p>
        </p:txBody>
      </p:sp>
      <p:sp>
        <p:nvSpPr>
          <p:cNvPr id="258" name="Shape 258"/>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259"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sp>
        <p:nvSpPr>
          <p:cNvPr id="260" name="Shape 260"/>
          <p:cNvSpPr/>
          <p:nvPr/>
        </p:nvSpPr>
        <p:spPr>
          <a:xfrm>
            <a:off x="2948254" y="3149622"/>
            <a:ext cx="9892922" cy="3282834"/>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Gestisce chat testuali</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Accoda i messaggi quando la connessione non è disponibile</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Gestisce le riconnessioni automatiche</a:t>
            </a:r>
          </a:p>
        </p:txBody>
      </p:sp>
      <p:sp>
        <p:nvSpPr>
          <p:cNvPr id="261" name="Shape 261"/>
          <p:cNvSpPr/>
          <p:nvPr/>
        </p:nvSpPr>
        <p:spPr>
          <a:xfrm>
            <a:off x="504934" y="2242064"/>
            <a:ext cx="3664307" cy="536485"/>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Pigeon Messenger</a:t>
            </a:r>
          </a:p>
        </p:txBody>
      </p:sp>
      <p:pic>
        <p:nvPicPr>
          <p:cNvPr id="262" name="ic_launcher_pigeon-filtered.png"/>
          <p:cNvPicPr/>
          <p:nvPr/>
        </p:nvPicPr>
        <p:blipFill>
          <a:blip r:embed="rId3">
            <a:extLst/>
          </a:blip>
          <a:stretch>
            <a:fillRect/>
          </a:stretch>
        </p:blipFill>
        <p:spPr>
          <a:xfrm>
            <a:off x="1333107" y="3516397"/>
            <a:ext cx="872877" cy="872877"/>
          </a:xfrm>
          <a:prstGeom prst="rect">
            <a:avLst/>
          </a:prstGeom>
          <a:ln w="3175">
            <a:miter lim="400000"/>
          </a:ln>
        </p:spPr>
      </p:pic>
      <p:grpSp>
        <p:nvGrpSpPr>
          <p:cNvPr id="265" name="Group 265"/>
          <p:cNvGrpSpPr/>
          <p:nvPr/>
        </p:nvGrpSpPr>
        <p:grpSpPr>
          <a:xfrm>
            <a:off x="3623634" y="6490729"/>
            <a:ext cx="7912051" cy="2146697"/>
            <a:chOff x="0" y="0"/>
            <a:chExt cx="7912050" cy="2146695"/>
          </a:xfrm>
        </p:grpSpPr>
        <p:sp>
          <p:nvSpPr>
            <p:cNvPr id="263" name="Shape 263"/>
            <p:cNvSpPr/>
            <p:nvPr/>
          </p:nvSpPr>
          <p:spPr>
            <a:xfrm>
              <a:off x="0" y="1102212"/>
              <a:ext cx="7912051" cy="104448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ctr">
              <a:spAutoFit/>
            </a:body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Convince l’utente di poter partecipare </a:t>
              </a:r>
              <a:endParaRPr sz="33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a più gruppi contemporaneamente</a:t>
              </a:r>
            </a:p>
          </p:txBody>
        </p:sp>
        <p:sp>
          <p:nvSpPr>
            <p:cNvPr id="264" name="Shape 264"/>
            <p:cNvSpPr/>
            <p:nvPr/>
          </p:nvSpPr>
          <p:spPr>
            <a:xfrm rot="5400000">
              <a:off x="3493129" y="-1"/>
              <a:ext cx="925793" cy="925794"/>
            </a:xfrm>
            <a:prstGeom prst="rightArrow">
              <a:avLst>
                <a:gd name="adj1" fmla="val 32000"/>
                <a:gd name="adj2" fmla="val 54504"/>
              </a:avLst>
            </a:prstGeom>
            <a:blipFill rotWithShape="1">
              <a:blip r:embed="rId4"/>
              <a:srcRect l="0" t="0" r="0" b="0"/>
              <a:tile tx="0" ty="0" sx="100000" sy="100000" flip="none" algn="tl"/>
            </a:blipFill>
            <a:ln w="3175" cap="flat">
              <a:noFill/>
              <a:miter lim="400000"/>
            </a:ln>
            <a:effectLst>
              <a:outerShdw sx="100000" sy="100000" kx="0" ky="0" algn="b" rotWithShape="0" blurRad="63500" dist="36495" dir="5400000">
                <a:srgbClr val="000000">
                  <a:alpha val="27259"/>
                </a:srgbClr>
              </a:outerShdw>
            </a:effectLst>
          </p:spPr>
          <p:txBody>
            <a:bodyPr wrap="square" lIns="0" tIns="0" rIns="0" bIns="0" numCol="1" anchor="ctr">
              <a:noAutofit/>
            </a:bodyPr>
            <a:lstStyle/>
            <a:p>
              <a:pPr lvl="0">
                <a:defRPr sz="2600">
                  <a:solidFill>
                    <a:srgbClr val="FFFFFF"/>
                  </a:solidFill>
                  <a:effectLst>
                    <a:outerShdw sx="100000" sy="100000" kx="0" ky="0" algn="b" rotWithShape="0" blurRad="38100" dist="12700" dir="5400000">
                      <a:srgbClr val="000000">
                        <a:alpha val="80000"/>
                      </a:srgbClr>
                    </a:outerShdw>
                  </a:effectLst>
                </a:defRPr>
              </a:pPr>
            </a:p>
          </p:txBody>
        </p:sp>
      </p:grpSp>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5"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267" name="Shape 267"/>
          <p:cNvSpPr/>
          <p:nvPr>
            <p:ph type="title"/>
          </p:nvPr>
        </p:nvSpPr>
        <p:spPr>
          <a:xfrm>
            <a:off x="434777" y="1539446"/>
            <a:ext cx="12135246" cy="5989110"/>
          </a:xfrm>
          <a:prstGeom prst="rect">
            <a:avLst/>
          </a:prstGeom>
        </p:spPr>
        <p:txBody>
          <a:bodyPr/>
          <a:lstStyle/>
          <a:p>
            <a:pPr lvl="0" defTabSz="701675">
              <a:defRPr b="0" sz="1800">
                <a:solidFill>
                  <a:srgbClr val="000000"/>
                </a:solidFill>
                <a:effectLst/>
              </a:defRPr>
            </a:pPr>
            <a:r>
              <a:rPr b="1" sz="5440">
                <a:solidFill>
                  <a:srgbClr val="FFFFFF"/>
                </a:solidFill>
                <a:effectLst>
                  <a:outerShdw sx="100000" sy="100000" kx="0" ky="0" algn="b" rotWithShape="0" blurRad="43180" dist="21590" dir="5400000">
                    <a:srgbClr val="000000"/>
                  </a:outerShdw>
                </a:effectLst>
              </a:rPr>
              <a:t>Demo</a:t>
            </a:r>
            <a:endParaRPr b="1" sz="5440">
              <a:solidFill>
                <a:srgbClr val="FFFFFF"/>
              </a:solidFill>
              <a:effectLst>
                <a:outerShdw sx="100000" sy="100000" kx="0" ky="0" algn="b" rotWithShape="0" blurRad="43180" dist="21590" dir="5400000">
                  <a:srgbClr val="000000"/>
                </a:outerShdw>
              </a:effectLst>
            </a:endParaRPr>
          </a:p>
          <a:p>
            <a:pPr lvl="0" defTabSz="701675">
              <a:defRPr b="0" sz="1800">
                <a:solidFill>
                  <a:srgbClr val="000000"/>
                </a:solidFill>
                <a:effectLst/>
              </a:defRPr>
            </a:pPr>
            <a:r>
              <a:rPr b="1" sz="5440">
                <a:solidFill>
                  <a:srgbClr val="FFFFFF"/>
                </a:solidFill>
                <a:effectLst>
                  <a:outerShdw sx="100000" sy="100000" kx="0" ky="0" algn="b" rotWithShape="0" blurRad="43180" dist="21590" dir="5400000">
                    <a:srgbClr val="000000"/>
                  </a:outerShdw>
                </a:effectLst>
              </a:rPr>
              <a:t>per motivi di spazio non posso integrarlo nella presentazione, quindi l’ho caricato su YouTube</a:t>
            </a:r>
            <a:endParaRPr b="1" sz="5440">
              <a:solidFill>
                <a:srgbClr val="FFFFFF"/>
              </a:solidFill>
              <a:effectLst>
                <a:outerShdw sx="100000" sy="100000" kx="0" ky="0" algn="b" rotWithShape="0" blurRad="43180" dist="21590" dir="5400000">
                  <a:srgbClr val="000000"/>
                </a:outerShdw>
              </a:effectLst>
            </a:endParaRPr>
          </a:p>
          <a:p>
            <a:pPr lvl="0" defTabSz="701675">
              <a:defRPr b="0" sz="1800">
                <a:solidFill>
                  <a:srgbClr val="000000"/>
                </a:solidFill>
                <a:effectLst/>
              </a:defRPr>
            </a:pPr>
            <a:endParaRPr b="1" sz="5440">
              <a:solidFill>
                <a:srgbClr val="FFFFFF"/>
              </a:solidFill>
              <a:effectLst>
                <a:outerShdw sx="100000" sy="100000" kx="0" ky="0" algn="b" rotWithShape="0" blurRad="43180" dist="21590" dir="5400000">
                  <a:srgbClr val="000000"/>
                </a:outerShdw>
              </a:effectLst>
            </a:endParaRPr>
          </a:p>
          <a:p>
            <a:pPr lvl="0" defTabSz="701675">
              <a:defRPr b="0" sz="1800">
                <a:solidFill>
                  <a:srgbClr val="000000"/>
                </a:solidFill>
                <a:effectLst/>
              </a:defRPr>
            </a:pPr>
            <a:r>
              <a:rPr b="1" sz="5440" u="sng">
                <a:solidFill>
                  <a:srgbClr val="FFFFFF"/>
                </a:solidFill>
                <a:effectLst>
                  <a:outerShdw sx="100000" sy="100000" kx="0" ky="0" algn="b" rotWithShape="0" blurRad="43180" dist="21590" dir="5400000">
                    <a:srgbClr val="000000"/>
                  </a:outerShdw>
                </a:effectLst>
                <a:hlinkClick r:id="rId2" invalidUrl="" action="" tgtFrame="" tooltip="" history="1" highlightClick="0" endSnd="0"/>
              </a:rPr>
              <a:t>https://www.youtube.com/watch?v=qcfsWBDRhto</a:t>
            </a:r>
          </a:p>
        </p:txBody>
      </p:sp>
      <p:sp>
        <p:nvSpPr>
          <p:cNvPr id="268" name="Shape 268"/>
          <p:cNvSpPr/>
          <p:nvPr>
            <p:ph type="sldNum" sz="quarter" idx="4294967295"/>
          </p:nvPr>
        </p:nvSpPr>
        <p:spPr>
          <a:xfrm>
            <a:off x="6376873" y="9400308"/>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Tree>
  </p:cSld>
  <p:clrMapOvr>
    <a:masterClrMapping/>
  </p:clrMapOvr>
  <p:transition spd="fast" advClick="1">
    <p:dissolve/>
  </p:transition>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270" name="Shape 270"/>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 (2)</a:t>
            </a:r>
          </a:p>
        </p:txBody>
      </p:sp>
      <p:sp>
        <p:nvSpPr>
          <p:cNvPr id="271" name="Shape 271"/>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272" name="Shape 272"/>
          <p:cNvSpPr/>
          <p:nvPr>
            <p:ph type="body" idx="4294967295"/>
          </p:nvPr>
        </p:nvSpPr>
        <p:spPr>
          <a:xfrm>
            <a:off x="2956416" y="3341161"/>
            <a:ext cx="9596863" cy="3985021"/>
          </a:xfrm>
          <a:prstGeom prst="rect">
            <a:avLst/>
          </a:prstGeom>
        </p:spPr>
        <p:txBody>
          <a:bodyPr anchor="t"/>
          <a:lstStyle/>
          <a:p>
            <a:pPr lvl="0" marL="508000" indent="-508000">
              <a:spcBef>
                <a:spcPts val="0"/>
              </a:spcBef>
              <a:buSzPct val="60000"/>
              <a:buBlip>
                <a:blip r:embed="rId2"/>
              </a:buBlip>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Open Source *</a:t>
            </a: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508000" indent="-508000">
              <a:spcBef>
                <a:spcPts val="0"/>
              </a:spcBef>
              <a:buSzPct val="60000"/>
              <a:buBlip>
                <a:blip r:embed="rId2"/>
              </a:buBlip>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Scalabile al crescere dei dispositivi (testata con 6 dispositivi)</a:t>
            </a:r>
            <a:endParaRPr sz="3300">
              <a:solidFill>
                <a:srgbClr val="FFFFFF"/>
              </a:solidFill>
              <a:effectLst>
                <a:outerShdw sx="100000" sy="100000" kx="0" ky="0" algn="b" rotWithShape="0" blurRad="50800" dist="25400" dir="5400000">
                  <a:srgbClr val="000000"/>
                </a:outerShdw>
              </a:effectLst>
            </a:endParaRPr>
          </a:p>
          <a:p>
            <a:pPr lvl="0" marL="508000" indent="-508000">
              <a:spcBef>
                <a:spcPts val="0"/>
              </a:spcBef>
              <a:buSzPct val="60000"/>
              <a:buBlip>
                <a:blip r:embed="rId2"/>
              </a:buBlip>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508000" indent="-508000">
              <a:spcBef>
                <a:spcPts val="0"/>
              </a:spcBef>
              <a:buSzPct val="60000"/>
              <a:buBlip>
                <a:blip r:embed="rId2"/>
              </a:buBlip>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Rende trasparente all’utente il concetto di gruppo ed i suoi limiti</a:t>
            </a:r>
          </a:p>
        </p:txBody>
      </p:sp>
      <p:pic>
        <p:nvPicPr>
          <p:cNvPr id="273" name="android_framework_applications.png"/>
          <p:cNvPicPr/>
          <p:nvPr/>
        </p:nvPicPr>
        <p:blipFill>
          <a:blip r:embed="rId3">
            <a:extLst/>
          </a:blip>
          <a:stretch>
            <a:fillRect/>
          </a:stretch>
        </p:blipFill>
        <p:spPr>
          <a:xfrm>
            <a:off x="11025709" y="222818"/>
            <a:ext cx="2708499" cy="1868865"/>
          </a:xfrm>
          <a:prstGeom prst="rect">
            <a:avLst/>
          </a:prstGeom>
          <a:ln w="3175">
            <a:miter lim="400000"/>
          </a:ln>
        </p:spPr>
      </p:pic>
      <p:pic>
        <p:nvPicPr>
          <p:cNvPr id="274" name="ic_launcher_pigeon-filtered.png"/>
          <p:cNvPicPr/>
          <p:nvPr/>
        </p:nvPicPr>
        <p:blipFill>
          <a:blip r:embed="rId4">
            <a:extLst/>
          </a:blip>
          <a:stretch>
            <a:fillRect/>
          </a:stretch>
        </p:blipFill>
        <p:spPr>
          <a:xfrm>
            <a:off x="978269" y="3874219"/>
            <a:ext cx="1320309" cy="1320309"/>
          </a:xfrm>
          <a:prstGeom prst="rect">
            <a:avLst/>
          </a:prstGeom>
          <a:ln w="3175">
            <a:miter lim="400000"/>
          </a:ln>
        </p:spPr>
      </p:pic>
      <p:sp>
        <p:nvSpPr>
          <p:cNvPr id="275" name="Shape 275"/>
          <p:cNvSpPr/>
          <p:nvPr/>
        </p:nvSpPr>
        <p:spPr>
          <a:xfrm>
            <a:off x="7293389" y="8991866"/>
            <a:ext cx="5355033" cy="326110"/>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defRPr sz="1800">
                <a:solidFill>
                  <a:srgbClr val="000000"/>
                </a:solidFill>
                <a:effectLst/>
              </a:defRPr>
            </a:pPr>
            <a:r>
              <a:rPr>
                <a:solidFill>
                  <a:srgbClr val="EBEBEB"/>
                </a:solidFill>
                <a:effectLst>
                  <a:outerShdw sx="100000" sy="100000" kx="0" ky="0" algn="b" rotWithShape="0" blurRad="50800" dist="25400" dir="5400000">
                    <a:srgbClr val="000000"/>
                  </a:outerShdw>
                </a:effectLst>
              </a:rPr>
              <a:t>*</a:t>
            </a:r>
            <a:r>
              <a:rPr u="sng">
                <a:solidFill>
                  <a:srgbClr val="EBEBEB"/>
                </a:solidFill>
                <a:effectLst>
                  <a:outerShdw sx="100000" sy="100000" kx="0" ky="0" algn="b" rotWithShape="0" blurRad="50800" dist="25400" dir="5400000">
                    <a:srgbClr val="000000"/>
                  </a:outerShdw>
                </a:effectLst>
                <a:hlinkClick r:id="rId5" invalidUrl="" action="" tgtFrame="" tooltip="" history="1" highlightClick="0" endSnd="0"/>
              </a:rPr>
              <a:t>https://github.com/deib-polimi/PigeonMessanger</a:t>
            </a:r>
          </a:p>
        </p:txBody>
      </p:sp>
      <p:sp>
        <p:nvSpPr>
          <p:cNvPr id="276" name="Shape 276"/>
          <p:cNvSpPr/>
          <p:nvPr/>
        </p:nvSpPr>
        <p:spPr>
          <a:xfrm>
            <a:off x="504934" y="2242064"/>
            <a:ext cx="3664307" cy="536485"/>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Pigeon Messenger</a:t>
            </a:r>
          </a:p>
        </p:txBody>
      </p:sp>
    </p:spTree>
  </p:cSld>
  <p:clrMapOvr>
    <a:masterClrMapping/>
  </p:clrMapOvr>
  <p:transition spd="fast" advClick="1">
    <p:dissolve/>
  </p:transition>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278" name="Shape 278"/>
          <p:cNvSpPr/>
          <p:nvPr>
            <p:ph type="title"/>
          </p:nvPr>
        </p:nvSpPr>
        <p:spPr>
          <a:xfrm>
            <a:off x="2197099" y="360679"/>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Sviluppi futuri</a:t>
            </a:r>
          </a:p>
        </p:txBody>
      </p:sp>
      <p:sp>
        <p:nvSpPr>
          <p:cNvPr id="279" name="Shape 279"/>
          <p:cNvSpPr/>
          <p:nvPr>
            <p:ph type="body" idx="4294967295"/>
          </p:nvPr>
        </p:nvSpPr>
        <p:spPr>
          <a:xfrm>
            <a:off x="506929" y="2274439"/>
            <a:ext cx="11990941" cy="6640292"/>
          </a:xfrm>
          <a:prstGeom prst="rect">
            <a:avLst/>
          </a:prstGeom>
        </p:spPr>
        <p:txBody>
          <a:bodyPr anchor="t"/>
          <a:lstStyle/>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Verificare se i dispositivi più recenti (con Kernel Linux 3.10) supportano interfacce di rete Wi-Fi Direct multiple</a:t>
            </a: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Trovare nuovi scenari di utilizzo per creare app basate su</a:t>
            </a:r>
            <a:br>
              <a:rPr sz="3300">
                <a:solidFill>
                  <a:srgbClr val="FFFFFF"/>
                </a:solidFill>
                <a:effectLst>
                  <a:outerShdw sx="100000" sy="100000" kx="0" ky="0" algn="b" rotWithShape="0" blurRad="50800" dist="25400" dir="5400000">
                    <a:srgbClr val="000000"/>
                  </a:outerShdw>
                </a:effectLst>
              </a:rPr>
            </a:br>
            <a:r>
              <a:rPr sz="3300">
                <a:solidFill>
                  <a:srgbClr val="FFFFFF"/>
                </a:solidFill>
                <a:effectLst>
                  <a:outerShdw sx="100000" sy="100000" kx="0" ky="0" algn="b" rotWithShape="0" blurRad="50800" dist="25400" dir="5400000">
                    <a:srgbClr val="000000"/>
                  </a:outerShdw>
                </a:effectLst>
              </a:rPr>
              <a:t>Wi-Fi Direct</a:t>
            </a: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Aggiungere funzionalità a Pigeon Messenger</a:t>
            </a:r>
          </a:p>
        </p:txBody>
      </p:sp>
      <p:sp>
        <p:nvSpPr>
          <p:cNvPr id="280" name="Shape 280"/>
          <p:cNvSpPr/>
          <p:nvPr>
            <p:ph type="sldNum" sz="quarter" idx="4294967295"/>
          </p:nvPr>
        </p:nvSpPr>
        <p:spPr>
          <a:xfrm>
            <a:off x="6376873" y="940100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Tree>
  </p:cSld>
  <p:clrMapOvr>
    <a:masterClrMapping/>
  </p:clrMapOvr>
  <p:transition spd="fast" advClick="1">
    <p:dissolve/>
  </p:transition>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284" name="Shape 284"/>
          <p:cNvSpPr/>
          <p:nvPr>
            <p:ph type="title"/>
          </p:nvPr>
        </p:nvSpPr>
        <p:spPr>
          <a:xfrm>
            <a:off x="2197099" y="386079"/>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Conclusioni</a:t>
            </a:r>
          </a:p>
        </p:txBody>
      </p:sp>
      <p:sp>
        <p:nvSpPr>
          <p:cNvPr id="285" name="Shape 285"/>
          <p:cNvSpPr/>
          <p:nvPr>
            <p:ph type="body" idx="4294967295"/>
          </p:nvPr>
        </p:nvSpPr>
        <p:spPr>
          <a:xfrm>
            <a:off x="721581" y="2549394"/>
            <a:ext cx="11561638" cy="6481881"/>
          </a:xfrm>
          <a:prstGeom prst="rect">
            <a:avLst/>
          </a:prstGeom>
        </p:spPr>
        <p:txBody>
          <a:bodyPr anchor="t"/>
          <a:lstStyle/>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la reale causa dei limiti di Wi-Fi Direct in Android</a:t>
            </a:r>
            <a:endParaRPr sz="3300">
              <a:solidFill>
                <a:srgbClr val="FFFFFF"/>
              </a:solidFill>
              <a:effectLst>
                <a:outerShdw sx="100000" sy="100000" kx="0" ky="0" algn="b" rotWithShape="0" blurRad="50800" dist="25400" dir="5400000">
                  <a:srgbClr val="000000"/>
                </a:outerShdw>
              </a:effectLst>
            </a:endParaRPr>
          </a:p>
          <a:p>
            <a:pPr lvl="2" marL="14839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driver proprietari limitati e NON MODIFICABILI</a:t>
            </a:r>
            <a:endParaRPr sz="3300">
              <a:solidFill>
                <a:srgbClr val="FFFFFF"/>
              </a:solidFill>
              <a:effectLst>
                <a:outerShdw sx="100000" sy="100000" kx="0" ky="0" algn="b" rotWithShape="0" blurRad="50800" dist="25400" dir="5400000">
                  <a:srgbClr val="000000"/>
                </a:outerShdw>
              </a:effectLst>
            </a:endParaRPr>
          </a:p>
          <a:p>
            <a:pPr lvl="2" marL="1483967" indent="-391767">
              <a:spcBef>
                <a:spcPts val="0"/>
              </a:spcBef>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2" marL="1483967" indent="-391767">
              <a:spcBef>
                <a:spcPts val="0"/>
              </a:spcBef>
              <a:defRPr sz="1800">
                <a:solidFill>
                  <a:srgbClr val="000000"/>
                </a:solidFill>
                <a:effectLst/>
              </a:defRPr>
            </a:pPr>
            <a:endParaRPr sz="25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i limiti e come scavalcare il Framework Android</a:t>
            </a:r>
            <a:endParaRPr sz="3300">
              <a:solidFill>
                <a:srgbClr val="FFFFFF"/>
              </a:solidFill>
              <a:effectLst>
                <a:outerShdw sx="100000" sy="100000" kx="0" ky="0" algn="b" rotWithShape="0" blurRad="50800" dist="25400" dir="5400000">
                  <a:srgbClr val="000000"/>
                </a:outerShdw>
              </a:effectLst>
            </a:endParaRPr>
          </a:p>
          <a:p>
            <a:pPr lvl="2" marL="14839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comunicando con wpa_supplicant tramite wpa_cli</a:t>
            </a:r>
            <a:endParaRPr sz="3300">
              <a:solidFill>
                <a:srgbClr val="FFFFFF"/>
              </a:solidFill>
              <a:effectLst>
                <a:outerShdw sx="100000" sy="100000" kx="0" ky="0" algn="b" rotWithShape="0" blurRad="50800" dist="25400" dir="5400000">
                  <a:srgbClr val="000000"/>
                </a:outerShdw>
              </a:effectLst>
            </a:endParaRPr>
          </a:p>
          <a:p>
            <a:pPr lvl="2" marL="1483967" indent="-391767">
              <a:spcBef>
                <a:spcPts val="0"/>
              </a:spcBef>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2" marL="1483967" indent="-391767">
              <a:spcBef>
                <a:spcPts val="0"/>
              </a:spcBef>
              <a:defRPr sz="1800">
                <a:solidFill>
                  <a:srgbClr val="000000"/>
                </a:solidFill>
                <a:effectLst/>
              </a:defRPr>
            </a:pPr>
            <a:endParaRPr sz="25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che esistono scenari di utilizzo in cui è possibile creare soluzioni funzionanti </a:t>
            </a:r>
            <a:endParaRPr sz="3300">
              <a:solidFill>
                <a:srgbClr val="FFFFFF"/>
              </a:solidFill>
              <a:effectLst>
                <a:outerShdw sx="100000" sy="100000" kx="0" ky="0" algn="b" rotWithShape="0" blurRad="50800" dist="25400" dir="5400000">
                  <a:srgbClr val="000000"/>
                </a:outerShdw>
              </a:effectLst>
            </a:endParaRPr>
          </a:p>
          <a:p>
            <a:pPr lvl="2" marL="14839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App di messaggistica chiamata Pigeon Messenger</a:t>
            </a:r>
          </a:p>
        </p:txBody>
      </p:sp>
      <p:sp>
        <p:nvSpPr>
          <p:cNvPr id="286" name="Shape 286"/>
          <p:cNvSpPr/>
          <p:nvPr>
            <p:ph type="sldNum" sz="quarter" idx="4294967295"/>
          </p:nvPr>
        </p:nvSpPr>
        <p:spPr>
          <a:xfrm>
            <a:off x="6376873" y="9401185"/>
            <a:ext cx="251054" cy="238862"/>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287" name="Shape 287"/>
          <p:cNvSpPr/>
          <p:nvPr/>
        </p:nvSpPr>
        <p:spPr>
          <a:xfrm>
            <a:off x="508302" y="1852658"/>
            <a:ext cx="2576323" cy="536484"/>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Ho mostrato:</a:t>
            </a:r>
          </a:p>
        </p:txBody>
      </p:sp>
    </p:spTree>
  </p:cSld>
  <p:clrMapOvr>
    <a:masterClrMapping/>
  </p:clrMapOvr>
  <p:transition spd="fast" advClick="1">
    <p:dissolve/>
  </p:transition>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289" name="Shape 289"/>
          <p:cNvSpPr/>
          <p:nvPr>
            <p:ph type="title"/>
          </p:nvPr>
        </p:nvSpPr>
        <p:spPr>
          <a:xfrm>
            <a:off x="2197099" y="4163059"/>
            <a:ext cx="8610602" cy="1427481"/>
          </a:xfrm>
          <a:prstGeom prst="rect">
            <a:avLst/>
          </a:prstGeom>
        </p:spPr>
        <p:txBody>
          <a:bodyPr/>
          <a:lstStyle>
            <a:lvl1pPr defTabSz="808990">
              <a:defRPr sz="6272">
                <a:effectLst>
                  <a:outerShdw sx="100000" sy="100000" kx="0" ky="0" algn="b" rotWithShape="0" blurRad="49784" dist="24892" dir="5400000">
                    <a:srgbClr val="000000"/>
                  </a:outerShdw>
                </a:effectLst>
              </a:defRPr>
            </a:lvl1pPr>
          </a:lstStyle>
          <a:p>
            <a:pPr lvl="0">
              <a:defRPr b="0" sz="1800">
                <a:solidFill>
                  <a:srgbClr val="000000"/>
                </a:solidFill>
                <a:effectLst/>
              </a:defRPr>
            </a:pPr>
            <a:r>
              <a:rPr b="1" sz="6272">
                <a:solidFill>
                  <a:srgbClr val="FFFFFF"/>
                </a:solidFill>
                <a:effectLst>
                  <a:outerShdw sx="100000" sy="100000" kx="0" ky="0" algn="b" rotWithShape="0" blurRad="49784" dist="24892" dir="5400000">
                    <a:srgbClr val="000000"/>
                  </a:outerShdw>
                </a:effectLst>
              </a:rPr>
              <a:t>Grazie per l’attenzione</a:t>
            </a:r>
          </a:p>
        </p:txBody>
      </p:sp>
      <p:sp>
        <p:nvSpPr>
          <p:cNvPr id="290" name="Shape 290"/>
          <p:cNvSpPr/>
          <p:nvPr>
            <p:ph type="sldNum" sz="quarter" idx="4294967295"/>
          </p:nvPr>
        </p:nvSpPr>
        <p:spPr>
          <a:xfrm>
            <a:off x="6376873" y="9401185"/>
            <a:ext cx="251054" cy="238862"/>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Tree>
  </p:cSld>
  <p:clrMapOvr>
    <a:masterClrMapping/>
  </p:clrMapOvr>
  <p:transition spd="fast" advClick="1">
    <p:dissolve/>
  </p:transition>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292" name="Shape 292"/>
          <p:cNvSpPr/>
          <p:nvPr>
            <p:ph type="title"/>
          </p:nvPr>
        </p:nvSpPr>
        <p:spPr>
          <a:xfrm>
            <a:off x="2197099" y="4163059"/>
            <a:ext cx="8610602" cy="1427481"/>
          </a:xfrm>
          <a:prstGeom prst="rect">
            <a:avLst/>
          </a:prstGeom>
        </p:spPr>
        <p:txBody>
          <a:bodyPr/>
          <a:lstStyle>
            <a:lvl1pPr defTabSz="808990">
              <a:defRPr sz="6272">
                <a:effectLst>
                  <a:outerShdw sx="100000" sy="100000" kx="0" ky="0" algn="b" rotWithShape="0" blurRad="49784" dist="24892" dir="5400000">
                    <a:srgbClr val="000000"/>
                  </a:outerShdw>
                </a:effectLst>
              </a:defRPr>
            </a:lvl1pPr>
          </a:lstStyle>
          <a:p>
            <a:pPr lvl="0">
              <a:defRPr b="0" sz="1800">
                <a:solidFill>
                  <a:srgbClr val="000000"/>
                </a:solidFill>
                <a:effectLst/>
              </a:defRPr>
            </a:pPr>
            <a:r>
              <a:rPr b="1" sz="6272">
                <a:solidFill>
                  <a:srgbClr val="FFFFFF"/>
                </a:solidFill>
                <a:effectLst>
                  <a:outerShdw sx="100000" sy="100000" kx="0" ky="0" algn="b" rotWithShape="0" blurRad="49784" dist="24892" dir="5400000">
                    <a:srgbClr val="000000"/>
                  </a:outerShdw>
                </a:effectLst>
              </a:rPr>
              <a:t>Grazie per l’attenzione</a:t>
            </a:r>
          </a:p>
        </p:txBody>
      </p:sp>
      <p:sp>
        <p:nvSpPr>
          <p:cNvPr id="293" name="Shape 293"/>
          <p:cNvSpPr/>
          <p:nvPr>
            <p:ph type="sldNum" sz="quarter" idx="4294967295"/>
          </p:nvPr>
        </p:nvSpPr>
        <p:spPr>
          <a:xfrm>
            <a:off x="6376873" y="9401185"/>
            <a:ext cx="251054" cy="238862"/>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Tree>
  </p:cSld>
  <p:clrMapOvr>
    <a:masterClrMapping/>
  </p:clrMapOvr>
  <p:transition spd="fast" advClick="1">
    <p:dissolve/>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47" name="Shape 47"/>
          <p:cNvSpPr/>
          <p:nvPr>
            <p:ph type="title"/>
          </p:nvPr>
        </p:nvSpPr>
        <p:spPr>
          <a:xfrm>
            <a:off x="2197099" y="493432"/>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Reti Opportunistiche</a:t>
            </a:r>
          </a:p>
        </p:txBody>
      </p:sp>
      <p:sp>
        <p:nvSpPr>
          <p:cNvPr id="48" name="Shape 48"/>
          <p:cNvSpPr/>
          <p:nvPr>
            <p:ph type="body" idx="4294967295"/>
          </p:nvPr>
        </p:nvSpPr>
        <p:spPr>
          <a:xfrm>
            <a:off x="506929" y="2105714"/>
            <a:ext cx="11990942" cy="3472803"/>
          </a:xfrm>
          <a:prstGeom prst="rect">
            <a:avLst/>
          </a:prstGeom>
        </p:spPr>
        <p:txBody>
          <a:bodyPr anchor="t"/>
          <a:lstStyle/>
          <a:p>
            <a:pPr lvl="0" marL="391767" indent="-391767">
              <a:spcBef>
                <a:spcPts val="0"/>
              </a:spcBef>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Non è necessaria una infrastruttura di rete preesistente </a:t>
            </a: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Topologia di rete dinamica</a:t>
            </a: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Quando i dispositivi si incontrano si connettono.</a:t>
            </a:r>
          </a:p>
        </p:txBody>
      </p:sp>
      <p:sp>
        <p:nvSpPr>
          <p:cNvPr id="49" name="Shape 49"/>
          <p:cNvSpPr/>
          <p:nvPr>
            <p:ph type="sldNum" sz="quarter" idx="4294967295"/>
          </p:nvPr>
        </p:nvSpPr>
        <p:spPr>
          <a:xfrm>
            <a:off x="6426301" y="9387640"/>
            <a:ext cx="152198" cy="238862"/>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50" name="pasted-image.pdf"/>
          <p:cNvPicPr/>
          <p:nvPr/>
        </p:nvPicPr>
        <p:blipFill>
          <a:blip r:embed="rId4">
            <a:extLst/>
          </a:blip>
          <a:stretch>
            <a:fillRect/>
          </a:stretch>
        </p:blipFill>
        <p:spPr>
          <a:xfrm>
            <a:off x="3260837" y="5106050"/>
            <a:ext cx="3305601" cy="1865600"/>
          </a:xfrm>
          <a:prstGeom prst="rect">
            <a:avLst/>
          </a:prstGeom>
          <a:ln w="3175">
            <a:miter lim="400000"/>
          </a:ln>
        </p:spPr>
      </p:pic>
      <p:pic>
        <p:nvPicPr>
          <p:cNvPr id="51" name="pasted-image.pdf"/>
          <p:cNvPicPr/>
          <p:nvPr/>
        </p:nvPicPr>
        <p:blipFill>
          <a:blip r:embed="rId5">
            <a:extLst/>
          </a:blip>
          <a:stretch>
            <a:fillRect/>
          </a:stretch>
        </p:blipFill>
        <p:spPr>
          <a:xfrm>
            <a:off x="9119362" y="5319512"/>
            <a:ext cx="497601" cy="965601"/>
          </a:xfrm>
          <a:prstGeom prst="rect">
            <a:avLst/>
          </a:prstGeom>
          <a:ln w="3175">
            <a:miter lim="400000"/>
          </a:ln>
        </p:spPr>
      </p:pic>
      <p:pic>
        <p:nvPicPr>
          <p:cNvPr id="52" name="pasted-image.pdf"/>
          <p:cNvPicPr/>
          <p:nvPr/>
        </p:nvPicPr>
        <p:blipFill>
          <a:blip r:embed="rId6">
            <a:extLst/>
          </a:blip>
          <a:stretch>
            <a:fillRect/>
          </a:stretch>
        </p:blipFill>
        <p:spPr>
          <a:xfrm>
            <a:off x="6784099" y="5880050"/>
            <a:ext cx="2117602" cy="317601"/>
          </a:xfrm>
          <a:prstGeom prst="rect">
            <a:avLst/>
          </a:prstGeom>
          <a:ln w="3175">
            <a:miter lim="400000"/>
          </a:ln>
        </p:spPr>
      </p:pic>
      <p:pic>
        <p:nvPicPr>
          <p:cNvPr id="53" name="pasted-image.pdf"/>
          <p:cNvPicPr/>
          <p:nvPr/>
        </p:nvPicPr>
        <p:blipFill>
          <a:blip r:embed="rId7">
            <a:extLst/>
          </a:blip>
          <a:stretch>
            <a:fillRect/>
          </a:stretch>
        </p:blipFill>
        <p:spPr>
          <a:xfrm>
            <a:off x="3263900" y="7201550"/>
            <a:ext cx="4648200" cy="1865600"/>
          </a:xfrm>
          <a:prstGeom prst="rect">
            <a:avLst/>
          </a:prstGeom>
          <a:ln w="3175">
            <a:miter lim="400000"/>
          </a:ln>
        </p:spPr>
      </p:pic>
    </p:spTree>
  </p:cSld>
  <p:clrMapOvr>
    <a:masterClrMapping/>
  </p:clrMapOvr>
  <p:transition spd="fast" advClick="1">
    <p:dissolve/>
  </p:transition>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pic>
        <p:nvPicPr>
          <p:cNvPr id="295" name="pasted-image.pdf"/>
          <p:cNvPicPr/>
          <p:nvPr/>
        </p:nvPicPr>
        <p:blipFill>
          <a:blip r:embed="rId2">
            <a:extLst/>
          </a:blip>
          <a:stretch>
            <a:fillRect/>
          </a:stretch>
        </p:blipFill>
        <p:spPr>
          <a:xfrm>
            <a:off x="5072062" y="3318979"/>
            <a:ext cx="2860676" cy="5348292"/>
          </a:xfrm>
          <a:prstGeom prst="rect">
            <a:avLst/>
          </a:prstGeom>
          <a:ln w="3175">
            <a:miter lim="400000"/>
          </a:ln>
        </p:spPr>
      </p:pic>
      <p:sp>
        <p:nvSpPr>
          <p:cNvPr id="296" name="Shape 296"/>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Driver wireless</a:t>
            </a:r>
          </a:p>
        </p:txBody>
      </p:sp>
      <p:sp>
        <p:nvSpPr>
          <p:cNvPr id="297" name="Shape 297"/>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298" name="Shape 298"/>
          <p:cNvSpPr/>
          <p:nvPr>
            <p:ph type="body" idx="4294967295"/>
          </p:nvPr>
        </p:nvSpPr>
        <p:spPr>
          <a:xfrm>
            <a:off x="2421121" y="2266149"/>
            <a:ext cx="8162558" cy="4545919"/>
          </a:xfrm>
          <a:prstGeom prst="rect">
            <a:avLst/>
          </a:prstGeom>
        </p:spPr>
        <p:txBody>
          <a:bodyPr anchor="t"/>
          <a:lstStyle/>
          <a:p>
            <a:pPr lvl="0" marL="0" indent="0" algn="ctr">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Dispositivi Soft MAC</a:t>
            </a: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200">
              <a:solidFill>
                <a:srgbClr val="FFFFFF"/>
              </a:solidFill>
              <a:effectLst>
                <a:outerShdw sx="100000" sy="100000" kx="0" ky="0" algn="b" rotWithShape="0" blurRad="50800" dist="25400" dir="5400000">
                  <a:srgbClr val="000000"/>
                </a:outerShdw>
              </a:effectLst>
            </a:endParaRPr>
          </a:p>
          <a:p>
            <a:pPr lvl="0" marL="0" indent="0" algn="ctr">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p:txBody>
      </p:sp>
      <p:pic>
        <p:nvPicPr>
          <p:cNvPr id="299" name="android_framework_kernel.png"/>
          <p:cNvPicPr/>
          <p:nvPr/>
        </p:nvPicPr>
        <p:blipFill>
          <a:blip r:embed="rId3">
            <a:extLst/>
          </a:blip>
          <a:stretch>
            <a:fillRect/>
          </a:stretch>
        </p:blipFill>
        <p:spPr>
          <a:xfrm>
            <a:off x="11022824" y="220827"/>
            <a:ext cx="2714269" cy="1872846"/>
          </a:xfrm>
          <a:prstGeom prst="rect">
            <a:avLst/>
          </a:prstGeom>
          <a:ln w="3175">
            <a:miter lim="400000"/>
          </a:ln>
        </p:spPr>
      </p:pic>
    </p:spTree>
  </p:cSld>
  <p:clrMapOvr>
    <a:masterClrMapping/>
  </p:clrMapOvr>
  <p:transition spd="fast" advClick="1">
    <p:dissolve/>
  </p:transition>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01" name="Shape 301"/>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02" name="Shape 302"/>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03" name="Shape 303"/>
          <p:cNvSpPr/>
          <p:nvPr>
            <p:ph type="body" idx="4294967295"/>
          </p:nvPr>
        </p:nvSpPr>
        <p:spPr>
          <a:xfrm>
            <a:off x="3960719" y="2193776"/>
            <a:ext cx="8495340" cy="6883559"/>
          </a:xfrm>
          <a:prstGeom prst="rect">
            <a:avLst/>
          </a:prstGeom>
        </p:spPr>
        <p:txBody>
          <a:bodyPr anchor="t"/>
          <a:lstStyle/>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Evoluzione delle reti ad-hoc per avere:</a:t>
            </a: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maggiore velocità di trasferimento dati</a:t>
            </a: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minori consumi energetici usando protocolli creati apposta per Wi-Fi Direct</a:t>
            </a: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retrocompatibilità con Wi-Fi classico (Client Legacy vedono i GO come AP)</a:t>
            </a: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implementato interamente via software</a:t>
            </a:r>
          </a:p>
        </p:txBody>
      </p:sp>
      <p:pic>
        <p:nvPicPr>
          <p:cNvPr id="304" name="p2p_group.png"/>
          <p:cNvPicPr/>
          <p:nvPr/>
        </p:nvPicPr>
        <p:blipFill>
          <a:blip r:embed="rId2">
            <a:extLst/>
          </a:blip>
          <a:stretch>
            <a:fillRect/>
          </a:stretch>
        </p:blipFill>
        <p:spPr>
          <a:xfrm>
            <a:off x="728196" y="4257518"/>
            <a:ext cx="3095161" cy="2512999"/>
          </a:xfrm>
          <a:prstGeom prst="rect">
            <a:avLst/>
          </a:prstGeom>
          <a:ln w="3175">
            <a:miter lim="400000"/>
          </a:ln>
        </p:spPr>
      </p:pic>
    </p:spTree>
  </p:cSld>
  <p:clrMapOvr>
    <a:masterClrMapping/>
  </p:clrMapOvr>
  <p:transition spd="fast" advClick="1">
    <p:dissolve/>
  </p:transition>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06" name="Shape 306"/>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07" name="Shape 307"/>
          <p:cNvSpPr/>
          <p:nvPr>
            <p:ph type="sldNum" sz="quarter" idx="4294967295"/>
          </p:nvPr>
        </p:nvSpPr>
        <p:spPr>
          <a:xfrm>
            <a:off x="6376873" y="939667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08" name="Shape 308"/>
          <p:cNvSpPr/>
          <p:nvPr>
            <p:ph type="body" idx="4294967295"/>
          </p:nvPr>
        </p:nvSpPr>
        <p:spPr>
          <a:xfrm>
            <a:off x="505914" y="2159342"/>
            <a:ext cx="4770533" cy="2994865"/>
          </a:xfrm>
          <a:prstGeom prst="rect">
            <a:avLst/>
          </a:prstGeom>
        </p:spPr>
        <p:txBody>
          <a:bodyPr anchor="t"/>
          <a:lstStyle/>
          <a:p>
            <a:pPr lvl="0" marL="0" indent="0">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Diverse fasi sequenziali:</a:t>
            </a:r>
            <a:endParaRPr sz="3300">
              <a:solidFill>
                <a:srgbClr val="FFFFFF"/>
              </a:solidFill>
              <a:effectLst>
                <a:outerShdw sx="100000" sy="100000" kx="0" ky="0" algn="b" rotWithShape="0" blurRad="50800" dist="25400" dir="5400000">
                  <a:srgbClr val="000000"/>
                </a:outerShdw>
              </a:effectLst>
            </a:endParaRPr>
          </a:p>
          <a:p>
            <a:pPr lvl="0" marL="619539" indent="-619539">
              <a:spcBef>
                <a:spcPts val="0"/>
              </a:spcBef>
              <a:buSzPct val="100000"/>
              <a:buAutoNum type="arabicPeriod" startAt="1"/>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Discovery</a:t>
            </a:r>
            <a:endParaRPr sz="3300">
              <a:solidFill>
                <a:srgbClr val="FFFFFF"/>
              </a:solidFill>
              <a:effectLst>
                <a:outerShdw sx="100000" sy="100000" kx="0" ky="0" algn="b" rotWithShape="0" blurRad="50800" dist="25400" dir="5400000">
                  <a:srgbClr val="000000"/>
                </a:outerShdw>
              </a:effectLst>
            </a:endParaRPr>
          </a:p>
          <a:p>
            <a:pPr lvl="0" marL="619539" indent="-619539">
              <a:spcBef>
                <a:spcPts val="0"/>
              </a:spcBef>
              <a:buSzPct val="100000"/>
              <a:buAutoNum type="arabicPeriod" startAt="1"/>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Negoziazione GO</a:t>
            </a:r>
            <a:endParaRPr sz="3300">
              <a:solidFill>
                <a:srgbClr val="FFFFFF"/>
              </a:solidFill>
              <a:effectLst>
                <a:outerShdw sx="100000" sy="100000" kx="0" ky="0" algn="b" rotWithShape="0" blurRad="50800" dist="25400" dir="5400000">
                  <a:srgbClr val="000000"/>
                </a:outerShdw>
              </a:effectLst>
            </a:endParaRPr>
          </a:p>
          <a:p>
            <a:pPr lvl="0" marL="619539" indent="-619539">
              <a:spcBef>
                <a:spcPts val="0"/>
              </a:spcBef>
              <a:buSzPct val="100000"/>
              <a:buAutoNum type="arabicPeriod" startAt="1"/>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WPS</a:t>
            </a:r>
            <a:endParaRPr sz="3300">
              <a:solidFill>
                <a:srgbClr val="FFFFFF"/>
              </a:solidFill>
              <a:effectLst>
                <a:outerShdw sx="100000" sy="100000" kx="0" ky="0" algn="b" rotWithShape="0" blurRad="50800" dist="25400" dir="5400000">
                  <a:srgbClr val="000000"/>
                </a:outerShdw>
              </a:effectLst>
            </a:endParaRPr>
          </a:p>
          <a:p>
            <a:pPr lvl="0" marL="619539" indent="-619539">
              <a:spcBef>
                <a:spcPts val="0"/>
              </a:spcBef>
              <a:buSzPct val="100000"/>
              <a:buAutoNum type="arabicPeriod" startAt="1"/>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DHCP</a:t>
            </a:r>
          </a:p>
        </p:txBody>
      </p:sp>
      <p:sp>
        <p:nvSpPr>
          <p:cNvPr id="309" name="Shape 309"/>
          <p:cNvSpPr/>
          <p:nvPr/>
        </p:nvSpPr>
        <p:spPr>
          <a:xfrm>
            <a:off x="4172162" y="5442558"/>
            <a:ext cx="403005" cy="40300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A8F00"/>
          </a:solidFill>
          <a:ln w="3175">
            <a:miter lim="400000"/>
          </a:ln>
          <a:effectLst>
            <a:outerShdw sx="100000" sy="100000" kx="0" ky="0" algn="b" rotWithShape="0" blurRad="12700" dist="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400">
                <a:solidFill>
                  <a:srgbClr val="000000"/>
                </a:solidFill>
                <a:effectLst>
                  <a:outerShdw sx="100000" sy="100000" kx="0" ky="0" algn="b" rotWithShape="0" blurRad="38100" dist="12700" dir="5400000">
                    <a:srgbClr val="000000">
                      <a:alpha val="80000"/>
                    </a:srgbClr>
                  </a:outerShdw>
                </a:effectLst>
              </a:defRPr>
            </a:lvl1pPr>
          </a:lstStyle>
          <a:p>
            <a:pPr lvl="0">
              <a:defRPr sz="1800">
                <a:effectLst/>
              </a:defRPr>
            </a:pPr>
            <a:r>
              <a:rPr sz="1400">
                <a:effectLst>
                  <a:outerShdw sx="100000" sy="100000" kx="0" ky="0" algn="b" rotWithShape="0" blurRad="38100" dist="12700" dir="5400000">
                    <a:srgbClr val="000000">
                      <a:alpha val="80000"/>
                    </a:srgbClr>
                  </a:outerShdw>
                </a:effectLst>
              </a:rPr>
              <a:t>1</a:t>
            </a:r>
          </a:p>
        </p:txBody>
      </p:sp>
      <p:sp>
        <p:nvSpPr>
          <p:cNvPr id="310" name="Shape 310"/>
          <p:cNvSpPr/>
          <p:nvPr/>
        </p:nvSpPr>
        <p:spPr>
          <a:xfrm>
            <a:off x="6033968" y="5442558"/>
            <a:ext cx="403005" cy="40300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3175">
            <a:miter lim="400000"/>
          </a:ln>
          <a:effectLst>
            <a:outerShdw sx="100000" sy="100000" kx="0" ky="0" algn="b" rotWithShape="0" blurRad="12700" dist="0" dir="5400000">
              <a:srgbClr val="000000">
                <a:alpha val="50000"/>
              </a:srgbClr>
            </a:outerShdw>
          </a:effectLst>
          <a:extLst>
            <a:ext uri="{C572A759-6A51-4108-AA02-DFA0A04FC94B}">
              <ma14:wrappingTextBoxFlag xmlns:ma14="http://schemas.microsoft.com/office/mac/drawingml/2011/main" val="1"/>
            </a:ext>
          </a:extLst>
        </p:spPr>
        <p:txBody>
          <a:bodyPr lIns="20320" tIns="20320" rIns="20320" bIns="20320" anchor="ctr"/>
          <a:lstStyle>
            <a:lvl1pPr>
              <a:defRPr sz="1400">
                <a:solidFill>
                  <a:srgbClr val="000000"/>
                </a:solidFill>
                <a:effectLst>
                  <a:outerShdw sx="100000" sy="100000" kx="0" ky="0" algn="b" rotWithShape="0" blurRad="38100" dist="12700" dir="5400000">
                    <a:srgbClr val="000000">
                      <a:alpha val="80000"/>
                    </a:srgbClr>
                  </a:outerShdw>
                </a:effectLst>
              </a:defRPr>
            </a:lvl1pPr>
          </a:lstStyle>
          <a:p>
            <a:pPr lvl="0">
              <a:defRPr sz="1800">
                <a:effectLst/>
              </a:defRPr>
            </a:pPr>
            <a:r>
              <a:rPr sz="1400">
                <a:effectLst>
                  <a:outerShdw sx="100000" sy="100000" kx="0" ky="0" algn="b" rotWithShape="0" blurRad="38100" dist="12700" dir="5400000">
                    <a:srgbClr val="000000">
                      <a:alpha val="80000"/>
                    </a:srgbClr>
                  </a:outerShdw>
                </a:effectLst>
              </a:rPr>
              <a:t>2</a:t>
            </a:r>
          </a:p>
        </p:txBody>
      </p:sp>
      <p:sp>
        <p:nvSpPr>
          <p:cNvPr id="311" name="Shape 311"/>
          <p:cNvSpPr/>
          <p:nvPr/>
        </p:nvSpPr>
        <p:spPr>
          <a:xfrm>
            <a:off x="7269548" y="5438306"/>
            <a:ext cx="403006" cy="40300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E7123"/>
          </a:solidFill>
          <a:ln w="3175">
            <a:miter lim="400000"/>
          </a:ln>
          <a:effectLst>
            <a:outerShdw sx="100000" sy="100000" kx="0" ky="0" algn="b" rotWithShape="0" blurRad="12700" dist="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400">
                <a:solidFill>
                  <a:srgbClr val="000000"/>
                </a:solidFill>
                <a:effectLst>
                  <a:outerShdw sx="100000" sy="100000" kx="0" ky="0" algn="b" rotWithShape="0" blurRad="38100" dist="12700" dir="5400000">
                    <a:srgbClr val="000000">
                      <a:alpha val="80000"/>
                    </a:srgbClr>
                  </a:outerShdw>
                </a:effectLst>
              </a:defRPr>
            </a:lvl1pPr>
          </a:lstStyle>
          <a:p>
            <a:pPr lvl="0">
              <a:defRPr sz="1800">
                <a:effectLst/>
              </a:defRPr>
            </a:pPr>
            <a:r>
              <a:rPr sz="1400">
                <a:effectLst>
                  <a:outerShdw sx="100000" sy="100000" kx="0" ky="0" algn="b" rotWithShape="0" blurRad="38100" dist="12700" dir="5400000">
                    <a:srgbClr val="000000">
                      <a:alpha val="80000"/>
                    </a:srgbClr>
                  </a:outerShdw>
                </a:effectLst>
              </a:rPr>
              <a:t>3</a:t>
            </a:r>
          </a:p>
        </p:txBody>
      </p:sp>
      <p:sp>
        <p:nvSpPr>
          <p:cNvPr id="312" name="Shape 312"/>
          <p:cNvSpPr/>
          <p:nvPr/>
        </p:nvSpPr>
        <p:spPr>
          <a:xfrm>
            <a:off x="8617454" y="5438306"/>
            <a:ext cx="403006" cy="40300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a:miter lim="400000"/>
          </a:ln>
          <a:effectLst>
            <a:outerShdw sx="100000" sy="100000" kx="0" ky="0" algn="b" rotWithShape="0" blurRad="12700" dist="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1400">
                <a:solidFill>
                  <a:srgbClr val="000000"/>
                </a:solidFill>
                <a:effectLst>
                  <a:outerShdw sx="100000" sy="100000" kx="0" ky="0" algn="b" rotWithShape="0" blurRad="38100" dist="12700" dir="5400000">
                    <a:srgbClr val="000000">
                      <a:alpha val="80000"/>
                    </a:srgbClr>
                  </a:outerShdw>
                </a:effectLst>
              </a:defRPr>
            </a:lvl1pPr>
          </a:lstStyle>
          <a:p>
            <a:pPr lvl="0">
              <a:defRPr sz="1800">
                <a:effectLst/>
              </a:defRPr>
            </a:pPr>
            <a:r>
              <a:rPr sz="1400">
                <a:effectLst>
                  <a:outerShdw sx="100000" sy="100000" kx="0" ky="0" algn="b" rotWithShape="0" blurRad="38100" dist="12700" dir="5400000">
                    <a:srgbClr val="000000">
                      <a:alpha val="80000"/>
                    </a:srgbClr>
                  </a:outerShdw>
                </a:effectLst>
              </a:rPr>
              <a:t>4</a:t>
            </a:r>
          </a:p>
        </p:txBody>
      </p:sp>
      <p:sp>
        <p:nvSpPr>
          <p:cNvPr id="313" name="Shape 313"/>
          <p:cNvSpPr/>
          <p:nvPr/>
        </p:nvSpPr>
        <p:spPr>
          <a:xfrm>
            <a:off x="7274869" y="2159342"/>
            <a:ext cx="5982129" cy="2994865"/>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Ricerca dispositivi</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Scelta del GO</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Autenticazione</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Assegnamento IP</a:t>
            </a:r>
          </a:p>
        </p:txBody>
      </p:sp>
      <p:sp>
        <p:nvSpPr>
          <p:cNvPr id="314" name="Shape 314"/>
          <p:cNvSpPr/>
          <p:nvPr/>
        </p:nvSpPr>
        <p:spPr>
          <a:xfrm>
            <a:off x="5823354" y="2159342"/>
            <a:ext cx="760209" cy="2994865"/>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 -&gt;</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 -&gt;</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 -&gt;</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 -&gt;</a:t>
            </a:r>
          </a:p>
        </p:txBody>
      </p:sp>
      <p:pic>
        <p:nvPicPr>
          <p:cNvPr id="315" name="protocollo_2.png"/>
          <p:cNvPicPr/>
          <p:nvPr/>
        </p:nvPicPr>
        <p:blipFill>
          <a:blip r:embed="rId3">
            <a:extLst/>
          </a:blip>
          <a:stretch>
            <a:fillRect/>
          </a:stretch>
        </p:blipFill>
        <p:spPr>
          <a:xfrm>
            <a:off x="1945296" y="5820719"/>
            <a:ext cx="7730927" cy="2778919"/>
          </a:xfrm>
          <a:prstGeom prst="rect">
            <a:avLst/>
          </a:prstGeom>
          <a:ln w="3175">
            <a:miter lim="400000"/>
          </a:ln>
        </p:spPr>
      </p:pic>
    </p:spTree>
  </p:cSld>
  <p:clrMapOvr>
    <a:masterClrMapping/>
  </p:clrMapOvr>
  <p:transition spd="fast" advClick="1">
    <p:dissolve/>
  </p:transition>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17" name="Shape 317"/>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18" name="Shape 318"/>
          <p:cNvSpPr/>
          <p:nvPr>
            <p:ph type="sldNum" sz="quarter" idx="4294967295"/>
          </p:nvPr>
        </p:nvSpPr>
        <p:spPr>
          <a:xfrm>
            <a:off x="6376873" y="939667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19" name="Shape 319"/>
          <p:cNvSpPr/>
          <p:nvPr/>
        </p:nvSpPr>
        <p:spPr>
          <a:xfrm>
            <a:off x="506866" y="2062853"/>
            <a:ext cx="11991068" cy="6482302"/>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Device Address: </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indirizzo univoco usato per identificare il dispositivo;</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dovrebbe coincidere col MAC Address.</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P2P Interface Address (IA): </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non deve essere globalmente univoco, ma è sufficiente che lo sia localmente;</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può coincidere con il Device Address;</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deve essere assegnato alla creazione del gruppo e durare per tutta la vita del gruppo;</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se si usano più interfacce si devono usare IA diversi.</a:t>
            </a:r>
          </a:p>
        </p:txBody>
      </p:sp>
    </p:spTree>
  </p:cSld>
  <p:clrMapOvr>
    <a:masterClrMapping/>
  </p:clrMapOvr>
  <p:transition spd="fast" advClick="1">
    <p:dissolve/>
  </p:transition>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21" name="Shape 321"/>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22" name="Shape 322"/>
          <p:cNvSpPr/>
          <p:nvPr>
            <p:ph type="sldNum" sz="quarter" idx="4294967295"/>
          </p:nvPr>
        </p:nvSpPr>
        <p:spPr>
          <a:xfrm>
            <a:off x="6376873" y="939667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23" name="Shape 323"/>
          <p:cNvSpPr/>
          <p:nvPr/>
        </p:nvSpPr>
        <p:spPr>
          <a:xfrm>
            <a:off x="506866" y="2062853"/>
            <a:ext cx="11991068" cy="6482302"/>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FASE 1 - P2P Discovery</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Costituita da:</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b="1" sz="3300">
                <a:solidFill>
                  <a:srgbClr val="FFFFFF"/>
                </a:solidFill>
                <a:effectLst>
                  <a:outerShdw sx="100000" sy="100000" kx="0" ky="0" algn="b" rotWithShape="0" blurRad="50800" dist="25400" dir="5400000">
                    <a:srgbClr val="000000"/>
                  </a:outerShdw>
                </a:effectLst>
                <a:latin typeface="+mn-lt"/>
                <a:ea typeface="+mn-ea"/>
                <a:cs typeface="+mn-cs"/>
                <a:sym typeface="Helvetica Neue"/>
              </a:rPr>
              <a:t>Device Discovery:</a:t>
            </a:r>
            <a:r>
              <a:rPr sz="3300">
                <a:solidFill>
                  <a:srgbClr val="FFFFFF"/>
                </a:solidFill>
                <a:effectLst>
                  <a:outerShdw sx="100000" sy="100000" kx="0" ky="0" algn="b" rotWithShape="0" blurRad="50800" dist="25400" dir="5400000">
                    <a:srgbClr val="000000"/>
                  </a:outerShdw>
                </a:effectLst>
              </a:rPr>
              <a:t> per trovare dispositivi, diviso in 2 fasi:</a:t>
            </a:r>
            <a:endParaRPr sz="3300">
              <a:solidFill>
                <a:srgbClr val="FFFFFF"/>
              </a:solidFill>
              <a:effectLst>
                <a:outerShdw sx="100000" sy="100000" kx="0" ky="0" algn="b" rotWithShape="0" blurRad="50800" dist="25400" dir="5400000">
                  <a:srgbClr val="000000"/>
                </a:outerShdw>
              </a:effectLst>
            </a:endParaRPr>
          </a:p>
          <a:p>
            <a:pPr lvl="1" marL="9378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SCAN: per trovare il miglior Operating Channel</a:t>
            </a:r>
            <a:endParaRPr sz="3300">
              <a:solidFill>
                <a:srgbClr val="FFFFFF"/>
              </a:solidFill>
              <a:effectLst>
                <a:outerShdw sx="100000" sy="100000" kx="0" ky="0" algn="b" rotWithShape="0" blurRad="50800" dist="25400" dir="5400000">
                  <a:srgbClr val="000000"/>
                </a:outerShdw>
              </a:effectLst>
            </a:endParaRPr>
          </a:p>
          <a:p>
            <a:pPr lvl="1" marL="9378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FIND: iniziano 2 fasi alternate SEARCH e LISTEN, sui Social Channel (1,6,11) per periodi di tempo casuali perché arrivino sullo stesso canale di comunicazione. La casualità garantisce l’arrivo sul canale comune.</a:t>
            </a:r>
            <a:endParaRPr sz="3300">
              <a:solidFill>
                <a:srgbClr val="FFFFFF"/>
              </a:solidFill>
              <a:effectLst>
                <a:outerShdw sx="100000" sy="100000" kx="0" ky="0" algn="b" rotWithShape="0" blurRad="50800" dist="25400" dir="5400000">
                  <a:srgbClr val="000000"/>
                </a:outerShdw>
              </a:effectLst>
            </a:endParaRPr>
          </a:p>
          <a:p>
            <a:pPr lvl="1" marL="937867" indent="-391767" algn="l">
              <a:buSzPct val="75000"/>
              <a:buChar char="•"/>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lgn="l">
              <a:buClr>
                <a:srgbClr val="C9C9C9"/>
              </a:buClr>
              <a:buSzPct val="75000"/>
              <a:buChar char="•"/>
              <a:defRPr sz="1800">
                <a:solidFill>
                  <a:srgbClr val="000000"/>
                </a:solidFill>
                <a:effectLst/>
              </a:defRPr>
            </a:pPr>
            <a:r>
              <a:rPr sz="2200">
                <a:solidFill>
                  <a:srgbClr val="C0C0C0"/>
                </a:solidFill>
                <a:effectLst>
                  <a:outerShdw sx="100000" sy="100000" kx="0" ky="0" algn="b" rotWithShape="0" blurRad="50800" dist="25400" dir="5400000">
                    <a:srgbClr val="000000"/>
                  </a:outerShdw>
                </a:effectLst>
              </a:rPr>
              <a:t>Group Formation</a:t>
            </a:r>
            <a:endParaRPr sz="2200">
              <a:solidFill>
                <a:srgbClr val="C0C0C0"/>
              </a:solidFill>
              <a:effectLst>
                <a:outerShdw sx="100000" sy="100000" kx="0" ky="0" algn="b" rotWithShape="0" blurRad="50800" dist="25400" dir="5400000">
                  <a:srgbClr val="000000"/>
                </a:outerShdw>
              </a:effectLst>
            </a:endParaRPr>
          </a:p>
          <a:p>
            <a:pPr lvl="0" marL="391767" indent="-391767" algn="l">
              <a:buClr>
                <a:srgbClr val="C9C9C9"/>
              </a:buClr>
              <a:buSzPct val="75000"/>
              <a:buChar char="•"/>
              <a:defRPr sz="1800">
                <a:solidFill>
                  <a:srgbClr val="000000"/>
                </a:solidFill>
                <a:effectLst/>
              </a:defRPr>
            </a:pPr>
            <a:r>
              <a:rPr sz="2200">
                <a:solidFill>
                  <a:srgbClr val="C0C0C0"/>
                </a:solidFill>
                <a:effectLst>
                  <a:outerShdw sx="100000" sy="100000" kx="0" ky="0" algn="b" rotWithShape="0" blurRad="50800" dist="25400" dir="5400000">
                    <a:srgbClr val="000000"/>
                  </a:outerShdw>
                </a:effectLst>
              </a:rPr>
              <a:t>P2P Invitation (usato per gruppi Persistent)</a:t>
            </a:r>
            <a:endParaRPr sz="2200">
              <a:solidFill>
                <a:srgbClr val="C0C0C0"/>
              </a:solidFill>
              <a:effectLst>
                <a:outerShdw sx="100000" sy="100000" kx="0" ky="0" algn="b" rotWithShape="0" blurRad="50800" dist="25400" dir="5400000">
                  <a:srgbClr val="000000"/>
                </a:outerShdw>
              </a:effectLst>
            </a:endParaRPr>
          </a:p>
          <a:p>
            <a:pPr lvl="0" marL="391767" indent="-391767" algn="l">
              <a:buClr>
                <a:srgbClr val="C9C9C9"/>
              </a:buClr>
              <a:buSzPct val="75000"/>
              <a:buChar char="•"/>
              <a:defRPr sz="1800">
                <a:solidFill>
                  <a:srgbClr val="000000"/>
                </a:solidFill>
                <a:effectLst/>
              </a:defRPr>
            </a:pPr>
            <a:r>
              <a:rPr sz="2200">
                <a:solidFill>
                  <a:srgbClr val="C0C0C0"/>
                </a:solidFill>
                <a:effectLst>
                  <a:outerShdw sx="100000" sy="100000" kx="0" ky="0" algn="b" rotWithShape="0" blurRad="50800" dist="25400" dir="5400000">
                    <a:srgbClr val="000000"/>
                  </a:outerShdw>
                </a:effectLst>
              </a:rPr>
              <a:t>Service Discovery (opzionale)</a:t>
            </a:r>
          </a:p>
        </p:txBody>
      </p:sp>
    </p:spTree>
  </p:cSld>
  <p:clrMapOvr>
    <a:masterClrMapping/>
  </p:clrMapOvr>
  <p:transition spd="fast" advClick="1">
    <p:dissolve/>
  </p:transition>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25" name="Shape 325"/>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26" name="Shape 326"/>
          <p:cNvSpPr/>
          <p:nvPr>
            <p:ph type="sldNum" sz="quarter" idx="4294967295"/>
          </p:nvPr>
        </p:nvSpPr>
        <p:spPr>
          <a:xfrm>
            <a:off x="6376873" y="939667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27" name="Shape 327"/>
          <p:cNvSpPr/>
          <p:nvPr/>
        </p:nvSpPr>
        <p:spPr>
          <a:xfrm>
            <a:off x="506866" y="2062853"/>
            <a:ext cx="11991068" cy="6482302"/>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FASE 2 - GO Negotiation</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Three Way Frame Exchange per mettersi d’accordo su chi sarà il GO. Si scambia il go_intent. </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Chi ha questo valore più alto diventa il GO.</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In caso di parità si usa “Tie Breaker bit” scelto casualmente con stessa probabilità tra 0 e 1.</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Chi manda il bit a 1, in caso di parità, diventa il GO.</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p:txBody>
      </p:sp>
    </p:spTree>
  </p:cSld>
  <p:clrMapOvr>
    <a:masterClrMapping/>
  </p:clrMapOvr>
  <p:transition spd="fast" advClick="1">
    <p:dissolve/>
  </p:transition>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29" name="Shape 329"/>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30" name="Shape 330"/>
          <p:cNvSpPr/>
          <p:nvPr>
            <p:ph type="sldNum" sz="quarter" idx="4294967295"/>
          </p:nvPr>
        </p:nvSpPr>
        <p:spPr>
          <a:xfrm>
            <a:off x="6376873" y="939667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31" name="Shape 331"/>
          <p:cNvSpPr/>
          <p:nvPr/>
        </p:nvSpPr>
        <p:spPr>
          <a:xfrm>
            <a:off x="506866" y="2062853"/>
            <a:ext cx="11991068" cy="1427481"/>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Tipi di gruppo: STANDARD</a:t>
            </a:r>
          </a:p>
        </p:txBody>
      </p:sp>
      <p:pic>
        <p:nvPicPr>
          <p:cNvPr id="332" name="GF_standard.pdf"/>
          <p:cNvPicPr/>
          <p:nvPr/>
        </p:nvPicPr>
        <p:blipFill>
          <a:blip r:embed="rId2">
            <a:extLst/>
          </a:blip>
          <a:stretch>
            <a:fillRect/>
          </a:stretch>
        </p:blipFill>
        <p:spPr>
          <a:xfrm>
            <a:off x="872862" y="3157552"/>
            <a:ext cx="11259076" cy="3215767"/>
          </a:xfrm>
          <a:prstGeom prst="rect">
            <a:avLst/>
          </a:prstGeom>
          <a:ln w="3175">
            <a:miter lim="400000"/>
          </a:ln>
        </p:spPr>
      </p:pic>
      <p:pic>
        <p:nvPicPr>
          <p:cNvPr id="333" name="wps_2_fasi.pdf"/>
          <p:cNvPicPr/>
          <p:nvPr/>
        </p:nvPicPr>
        <p:blipFill>
          <a:blip r:embed="rId3">
            <a:extLst/>
          </a:blip>
          <a:stretch>
            <a:fillRect/>
          </a:stretch>
        </p:blipFill>
        <p:spPr>
          <a:xfrm>
            <a:off x="506866" y="6820574"/>
            <a:ext cx="11991068" cy="2128851"/>
          </a:xfrm>
          <a:prstGeom prst="rect">
            <a:avLst/>
          </a:prstGeom>
          <a:ln w="3175">
            <a:miter lim="400000"/>
          </a:ln>
        </p:spPr>
      </p:pic>
    </p:spTree>
  </p:cSld>
  <p:clrMapOvr>
    <a:masterClrMapping/>
  </p:clrMapOvr>
  <p:transition spd="fast" advClick="1">
    <p:dissolve/>
  </p:transition>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35" name="Shape 335"/>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36" name="Shape 336"/>
          <p:cNvSpPr/>
          <p:nvPr>
            <p:ph type="sldNum" sz="quarter" idx="4294967295"/>
          </p:nvPr>
        </p:nvSpPr>
        <p:spPr>
          <a:xfrm>
            <a:off x="6376873" y="939667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37" name="Shape 337"/>
          <p:cNvSpPr/>
          <p:nvPr/>
        </p:nvSpPr>
        <p:spPr>
          <a:xfrm>
            <a:off x="506866" y="2062853"/>
            <a:ext cx="11991068" cy="1010705"/>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Tipi di gruppo: AUTONOMOUS</a:t>
            </a:r>
          </a:p>
        </p:txBody>
      </p:sp>
      <p:pic>
        <p:nvPicPr>
          <p:cNvPr id="338" name="GF_autonomous.pdf"/>
          <p:cNvPicPr/>
          <p:nvPr/>
        </p:nvPicPr>
        <p:blipFill>
          <a:blip r:embed="rId2">
            <a:extLst/>
          </a:blip>
          <a:stretch>
            <a:fillRect/>
          </a:stretch>
        </p:blipFill>
        <p:spPr>
          <a:xfrm>
            <a:off x="2359924" y="2981452"/>
            <a:ext cx="8284952" cy="3562096"/>
          </a:xfrm>
          <a:prstGeom prst="rect">
            <a:avLst/>
          </a:prstGeom>
          <a:ln w="3175">
            <a:miter lim="400000"/>
          </a:ln>
        </p:spPr>
      </p:pic>
      <p:pic>
        <p:nvPicPr>
          <p:cNvPr id="339" name="wps_2_fasi.pdf"/>
          <p:cNvPicPr/>
          <p:nvPr/>
        </p:nvPicPr>
        <p:blipFill>
          <a:blip r:embed="rId3">
            <a:extLst/>
          </a:blip>
          <a:stretch>
            <a:fillRect/>
          </a:stretch>
        </p:blipFill>
        <p:spPr>
          <a:xfrm>
            <a:off x="506866" y="6820574"/>
            <a:ext cx="11991068" cy="2128851"/>
          </a:xfrm>
          <a:prstGeom prst="rect">
            <a:avLst/>
          </a:prstGeom>
          <a:ln w="3175">
            <a:miter lim="400000"/>
          </a:ln>
        </p:spPr>
      </p:pic>
    </p:spTree>
  </p:cSld>
  <p:clrMapOvr>
    <a:masterClrMapping/>
  </p:clrMapOvr>
  <p:transition spd="fast" advClick="1">
    <p:dissolve/>
  </p:transition>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41" name="Shape 341"/>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42" name="Shape 342"/>
          <p:cNvSpPr/>
          <p:nvPr>
            <p:ph type="sldNum" sz="quarter" idx="4294967295"/>
          </p:nvPr>
        </p:nvSpPr>
        <p:spPr>
          <a:xfrm>
            <a:off x="6376873" y="939667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43" name="Shape 343"/>
          <p:cNvSpPr/>
          <p:nvPr/>
        </p:nvSpPr>
        <p:spPr>
          <a:xfrm>
            <a:off x="506866" y="2062853"/>
            <a:ext cx="11991068" cy="1061050"/>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Tipi di gruppo: PERSISTENT</a:t>
            </a:r>
          </a:p>
        </p:txBody>
      </p:sp>
      <p:pic>
        <p:nvPicPr>
          <p:cNvPr id="344" name="GF_persistent.pdf"/>
          <p:cNvPicPr/>
          <p:nvPr/>
        </p:nvPicPr>
        <p:blipFill>
          <a:blip r:embed="rId2">
            <a:extLst/>
          </a:blip>
          <a:stretch>
            <a:fillRect/>
          </a:stretch>
        </p:blipFill>
        <p:spPr>
          <a:xfrm>
            <a:off x="1034488" y="3177924"/>
            <a:ext cx="10935824" cy="3083282"/>
          </a:xfrm>
          <a:prstGeom prst="rect">
            <a:avLst/>
          </a:prstGeom>
          <a:ln w="3175">
            <a:miter lim="400000"/>
          </a:ln>
        </p:spPr>
      </p:pic>
      <p:pic>
        <p:nvPicPr>
          <p:cNvPr id="345" name="pasted-image.png"/>
          <p:cNvPicPr/>
          <p:nvPr/>
        </p:nvPicPr>
        <p:blipFill>
          <a:blip r:embed="rId3">
            <a:extLst/>
          </a:blip>
          <a:stretch>
            <a:fillRect/>
          </a:stretch>
        </p:blipFill>
        <p:spPr>
          <a:xfrm>
            <a:off x="3959586" y="6811150"/>
            <a:ext cx="5085628" cy="2035586"/>
          </a:xfrm>
          <a:prstGeom prst="rect">
            <a:avLst/>
          </a:prstGeom>
          <a:ln w="3175">
            <a:miter lim="400000"/>
          </a:ln>
        </p:spPr>
      </p:pic>
    </p:spTree>
  </p:cSld>
  <p:clrMapOvr>
    <a:masterClrMapping/>
  </p:clrMapOvr>
  <p:transition spd="fast" advClick="1">
    <p:dissolve/>
  </p:transition>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47" name="Shape 347"/>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48" name="Shape 348"/>
          <p:cNvSpPr/>
          <p:nvPr>
            <p:ph type="sldNum" sz="quarter" idx="4294967295"/>
          </p:nvPr>
        </p:nvSpPr>
        <p:spPr>
          <a:xfrm>
            <a:off x="6376873" y="939667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49" name="Shape 349"/>
          <p:cNvSpPr/>
          <p:nvPr/>
        </p:nvSpPr>
        <p:spPr>
          <a:xfrm>
            <a:off x="506866" y="2062853"/>
            <a:ext cx="11991068" cy="6482302"/>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defTabSz="808990">
              <a:defRPr sz="1800">
                <a:solidFill>
                  <a:srgbClr val="000000"/>
                </a:solidFill>
                <a:effectLst/>
              </a:defRPr>
            </a:pPr>
            <a:r>
              <a:rPr sz="3234">
                <a:solidFill>
                  <a:srgbClr val="FFFFFF"/>
                </a:solidFill>
                <a:effectLst>
                  <a:outerShdw sx="100000" sy="100000" kx="0" ky="0" algn="b" rotWithShape="0" blurRad="49784" dist="24892" dir="5400000">
                    <a:srgbClr val="000000"/>
                  </a:outerShdw>
                </a:effectLst>
              </a:rPr>
              <a:t>FASE 3 - WPS Provisioning</a:t>
            </a:r>
            <a:endParaRPr sz="3234">
              <a:solidFill>
                <a:srgbClr val="FFFFFF"/>
              </a:solidFill>
              <a:effectLst>
                <a:outerShdw sx="100000" sy="100000" kx="0" ky="0" algn="b" rotWithShape="0" blurRad="49784" dist="24892" dir="5400000">
                  <a:srgbClr val="000000"/>
                </a:outerShdw>
              </a:effectLst>
            </a:endParaRPr>
          </a:p>
          <a:p>
            <a:pPr lvl="0" algn="l" defTabSz="808990">
              <a:defRPr sz="1800">
                <a:solidFill>
                  <a:srgbClr val="000000"/>
                </a:solidFill>
                <a:effectLst/>
              </a:defRPr>
            </a:pPr>
            <a:endParaRPr sz="3234">
              <a:solidFill>
                <a:srgbClr val="FFFFFF"/>
              </a:solidFill>
              <a:effectLst>
                <a:outerShdw sx="100000" sy="100000" kx="0" ky="0" algn="b" rotWithShape="0" blurRad="49784" dist="24892" dir="5400000">
                  <a:srgbClr val="000000"/>
                </a:outerShdw>
              </a:effectLst>
            </a:endParaRPr>
          </a:p>
          <a:p>
            <a:pPr lvl="0" algn="l" defTabSz="808990">
              <a:defRPr sz="1800">
                <a:solidFill>
                  <a:srgbClr val="000000"/>
                </a:solidFill>
                <a:effectLst/>
              </a:defRPr>
            </a:pPr>
            <a:r>
              <a:rPr sz="3234">
                <a:solidFill>
                  <a:srgbClr val="FFFFFF"/>
                </a:solidFill>
                <a:effectLst>
                  <a:outerShdw sx="100000" sy="100000" kx="0" ky="0" algn="b" rotWithShape="0" blurRad="49784" dist="24892" dir="5400000">
                    <a:srgbClr val="000000"/>
                  </a:outerShdw>
                </a:effectLst>
              </a:rPr>
              <a:t>Permette di creare connessione sicura con pulsante o PIN.</a:t>
            </a:r>
            <a:endParaRPr sz="3234">
              <a:solidFill>
                <a:srgbClr val="FFFFFF"/>
              </a:solidFill>
              <a:effectLst>
                <a:outerShdw sx="100000" sy="100000" kx="0" ky="0" algn="b" rotWithShape="0" blurRad="49784" dist="24892" dir="5400000">
                  <a:srgbClr val="000000"/>
                </a:outerShdw>
              </a:effectLst>
            </a:endParaRPr>
          </a:p>
          <a:p>
            <a:pPr lvl="0" algn="l" defTabSz="808990">
              <a:defRPr sz="1800">
                <a:solidFill>
                  <a:srgbClr val="000000"/>
                </a:solidFill>
                <a:effectLst/>
              </a:defRPr>
            </a:pPr>
            <a:r>
              <a:rPr sz="3234">
                <a:solidFill>
                  <a:srgbClr val="FFFFFF"/>
                </a:solidFill>
                <a:effectLst>
                  <a:outerShdw sx="100000" sy="100000" kx="0" ky="0" algn="b" rotWithShape="0" blurRad="49784" dist="24892" dir="5400000">
                    <a:srgbClr val="000000"/>
                  </a:outerShdw>
                </a:effectLst>
              </a:rPr>
              <a:t>GO implementa una interval REGISTRAR, il Client l’ENROLLEE.</a:t>
            </a:r>
            <a:endParaRPr sz="3234">
              <a:solidFill>
                <a:srgbClr val="FFFFFF"/>
              </a:solidFill>
              <a:effectLst>
                <a:outerShdw sx="100000" sy="100000" kx="0" ky="0" algn="b" rotWithShape="0" blurRad="49784" dist="24892" dir="5400000">
                  <a:srgbClr val="000000"/>
                </a:outerShdw>
              </a:effectLst>
            </a:endParaRPr>
          </a:p>
          <a:p>
            <a:pPr lvl="0" algn="l" defTabSz="808990">
              <a:defRPr sz="1800">
                <a:solidFill>
                  <a:srgbClr val="000000"/>
                </a:solidFill>
                <a:effectLst/>
              </a:defRPr>
            </a:pPr>
            <a:endParaRPr sz="3234">
              <a:solidFill>
                <a:srgbClr val="FFFFFF"/>
              </a:solidFill>
              <a:effectLst>
                <a:outerShdw sx="100000" sy="100000" kx="0" ky="0" algn="b" rotWithShape="0" blurRad="49784" dist="24892" dir="5400000">
                  <a:srgbClr val="000000"/>
                </a:outerShdw>
              </a:effectLst>
            </a:endParaRPr>
          </a:p>
          <a:p>
            <a:pPr lvl="0" algn="l" defTabSz="808990">
              <a:defRPr sz="1800">
                <a:solidFill>
                  <a:srgbClr val="000000"/>
                </a:solidFill>
                <a:effectLst/>
              </a:defRPr>
            </a:pPr>
            <a:r>
              <a:rPr sz="3234">
                <a:solidFill>
                  <a:srgbClr val="FFFFFF"/>
                </a:solidFill>
                <a:effectLst>
                  <a:outerShdw sx="100000" sy="100000" kx="0" ky="0" algn="b" rotWithShape="0" blurRad="49784" dist="24892" dir="5400000">
                    <a:srgbClr val="000000"/>
                  </a:outerShdw>
                </a:effectLst>
              </a:rPr>
              <a:t>Fase1: Interval registrar genera le credenziali. Usa WPA-2 (AES-CCMP come cypher e PSK per autenticazione)</a:t>
            </a:r>
            <a:endParaRPr sz="3234">
              <a:solidFill>
                <a:srgbClr val="FFFFFF"/>
              </a:solidFill>
              <a:effectLst>
                <a:outerShdw sx="100000" sy="100000" kx="0" ky="0" algn="b" rotWithShape="0" blurRad="49784" dist="24892" dir="5400000">
                  <a:srgbClr val="000000"/>
                </a:outerShdw>
              </a:effectLst>
            </a:endParaRPr>
          </a:p>
          <a:p>
            <a:pPr lvl="0" algn="l" defTabSz="808990">
              <a:defRPr sz="1800">
                <a:solidFill>
                  <a:srgbClr val="000000"/>
                </a:solidFill>
                <a:effectLst/>
              </a:defRPr>
            </a:pPr>
            <a:endParaRPr sz="3234">
              <a:solidFill>
                <a:srgbClr val="FFFFFF"/>
              </a:solidFill>
              <a:effectLst>
                <a:outerShdw sx="100000" sy="100000" kx="0" ky="0" algn="b" rotWithShape="0" blurRad="49784" dist="24892" dir="5400000">
                  <a:srgbClr val="000000"/>
                </a:outerShdw>
              </a:effectLst>
            </a:endParaRPr>
          </a:p>
          <a:p>
            <a:pPr lvl="0" algn="l" defTabSz="808990">
              <a:defRPr sz="1800">
                <a:solidFill>
                  <a:srgbClr val="000000"/>
                </a:solidFill>
                <a:effectLst/>
              </a:defRPr>
            </a:pPr>
            <a:r>
              <a:rPr sz="3234">
                <a:solidFill>
                  <a:srgbClr val="FFFFFF"/>
                </a:solidFill>
                <a:effectLst>
                  <a:outerShdw sx="100000" sy="100000" kx="0" ky="0" algn="b" rotWithShape="0" blurRad="49784" dist="24892" dir="5400000">
                    <a:srgbClr val="000000"/>
                  </a:outerShdw>
                </a:effectLst>
              </a:rPr>
              <a:t>Fase2: Enrollee si scollega e si ri-associa usando le nuove credenziali di autenticazione</a:t>
            </a:r>
            <a:endParaRPr sz="3234">
              <a:solidFill>
                <a:srgbClr val="FFFFFF"/>
              </a:solidFill>
              <a:effectLst>
                <a:outerShdw sx="100000" sy="100000" kx="0" ky="0" algn="b" rotWithShape="0" blurRad="49784" dist="24892" dir="5400000">
                  <a:srgbClr val="000000"/>
                </a:outerShdw>
              </a:effectLst>
            </a:endParaRPr>
          </a:p>
          <a:p>
            <a:pPr lvl="0" algn="l" defTabSz="808990">
              <a:defRPr sz="1800">
                <a:solidFill>
                  <a:srgbClr val="000000"/>
                </a:solidFill>
                <a:effectLst/>
              </a:defRPr>
            </a:pPr>
            <a:endParaRPr sz="3234">
              <a:solidFill>
                <a:srgbClr val="FFFFFF"/>
              </a:solidFill>
              <a:effectLst>
                <a:outerShdw sx="100000" sy="100000" kx="0" ky="0" algn="b" rotWithShape="0" blurRad="49784" dist="24892" dir="5400000">
                  <a:srgbClr val="000000"/>
                </a:outerShdw>
              </a:effectLst>
            </a:endParaRPr>
          </a:p>
          <a:p>
            <a:pPr lvl="0" algn="l" defTabSz="808990">
              <a:defRPr sz="1800">
                <a:solidFill>
                  <a:srgbClr val="000000"/>
                </a:solidFill>
                <a:effectLst/>
              </a:defRPr>
            </a:pPr>
            <a:r>
              <a:rPr sz="3234">
                <a:solidFill>
                  <a:srgbClr val="FFFFFF"/>
                </a:solidFill>
                <a:effectLst>
                  <a:outerShdw sx="100000" sy="100000" kx="0" ky="0" algn="b" rotWithShape="0" blurRad="49784" dist="24892" dir="5400000">
                    <a:srgbClr val="000000"/>
                  </a:outerShdw>
                </a:effectLst>
              </a:rPr>
              <a:t>Se le credenziali sono già salvate, la fase 1 non serve più</a:t>
            </a:r>
          </a:p>
        </p:txBody>
      </p:sp>
    </p:spTree>
  </p:cSld>
  <p:clrMapOvr>
    <a:masterClrMapping/>
  </p:clrMapOvr>
  <p:transition spd="fast" advClick="1">
    <p:dissolve/>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57" name="Shape 57"/>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 (1)</a:t>
            </a:r>
          </a:p>
        </p:txBody>
      </p:sp>
      <p:sp>
        <p:nvSpPr>
          <p:cNvPr id="58" name="Shape 58"/>
          <p:cNvSpPr/>
          <p:nvPr>
            <p:ph type="sldNum" sz="quarter" idx="4294967295"/>
          </p:nvPr>
        </p:nvSpPr>
        <p:spPr>
          <a:xfrm>
            <a:off x="6426301" y="9400120"/>
            <a:ext cx="152198"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59" name="p2p_group.png"/>
          <p:cNvPicPr/>
          <p:nvPr/>
        </p:nvPicPr>
        <p:blipFill>
          <a:blip r:embed="rId3">
            <a:extLst/>
          </a:blip>
          <a:stretch>
            <a:fillRect/>
          </a:stretch>
        </p:blipFill>
        <p:spPr>
          <a:xfrm>
            <a:off x="509315" y="3576235"/>
            <a:ext cx="3759832" cy="3052653"/>
          </a:xfrm>
          <a:prstGeom prst="rect">
            <a:avLst/>
          </a:prstGeom>
          <a:ln w="3175">
            <a:miter lim="400000"/>
          </a:ln>
        </p:spPr>
      </p:pic>
      <p:sp>
        <p:nvSpPr>
          <p:cNvPr id="60" name="Shape 60"/>
          <p:cNvSpPr/>
          <p:nvPr/>
        </p:nvSpPr>
        <p:spPr>
          <a:xfrm>
            <a:off x="4667845" y="3589314"/>
            <a:ext cx="7802205" cy="4092484"/>
          </a:xfrm>
          <a:prstGeom prst="rect">
            <a:avLst/>
          </a:prstGeom>
          <a:ln w="3175">
            <a:miter lim="400000"/>
          </a:ln>
          <a:extLst>
            <a:ext uri="{C572A759-6A51-4108-AA02-DFA0A04FC94B}">
              <ma14:wrappingTextBoxFlag xmlns:ma14="http://schemas.microsoft.com/office/mac/drawingml/2011/main" val="1"/>
            </a:ext>
          </a:extLst>
        </p:spPr>
        <p:txBody>
          <a:bodyPr lIns="20320" tIns="20320" rIns="20320" bIns="20320" anchor="ctr">
            <a:spAutoFit/>
          </a:bodyPr>
          <a:lstStyle/>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Protocollo standard per la comunicazione P2P tra dispositivi</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Non necessita di una infrastruttura di rete preesistente.</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Implementato interamente via software</a:t>
            </a:r>
          </a:p>
        </p:txBody>
      </p:sp>
    </p:spTree>
  </p:cSld>
  <p:clrMapOvr>
    <a:masterClrMapping/>
  </p:clrMapOvr>
  <p:transition spd="fast" advClick="1">
    <p:dissolve/>
  </p:transition>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51" name="Shape 351"/>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52" name="Shape 352"/>
          <p:cNvSpPr/>
          <p:nvPr>
            <p:ph type="sldNum" sz="quarter" idx="4294967295"/>
          </p:nvPr>
        </p:nvSpPr>
        <p:spPr>
          <a:xfrm>
            <a:off x="6376873" y="939667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53" name="Shape 353"/>
          <p:cNvSpPr/>
          <p:nvPr/>
        </p:nvSpPr>
        <p:spPr>
          <a:xfrm>
            <a:off x="506866" y="2062853"/>
            <a:ext cx="11991068" cy="6482302"/>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Power Saving: </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Opportunistic Power Save (OPS)</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Notice of Absence (NoA)</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p:txBody>
      </p:sp>
    </p:spTree>
  </p:cSld>
  <p:clrMapOvr>
    <a:masterClrMapping/>
  </p:clrMapOvr>
  <p:transition spd="fast" advClick="1">
    <p:dissolve/>
  </p:transition>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55" name="Shape 355"/>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56" name="Shape 356"/>
          <p:cNvSpPr/>
          <p:nvPr>
            <p:ph type="sldNum" sz="quarter" idx="4294967295"/>
          </p:nvPr>
        </p:nvSpPr>
        <p:spPr>
          <a:xfrm>
            <a:off x="6376873" y="939667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57" name="Shape 357"/>
          <p:cNvSpPr/>
          <p:nvPr/>
        </p:nvSpPr>
        <p:spPr>
          <a:xfrm>
            <a:off x="506866" y="2062853"/>
            <a:ext cx="11991068" cy="6482302"/>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a:defRPr sz="1800">
                <a:solidFill>
                  <a:srgbClr val="000000"/>
                </a:solidFill>
                <a:effectLst/>
              </a:defRPr>
            </a:pPr>
            <a:r>
              <a:rPr sz="3000">
                <a:solidFill>
                  <a:srgbClr val="FFFFFF"/>
                </a:solidFill>
                <a:effectLst>
                  <a:outerShdw sx="100000" sy="100000" kx="0" ky="0" algn="b" rotWithShape="0" blurRad="50800" dist="25400" dir="5400000">
                    <a:srgbClr val="000000"/>
                  </a:outerShdw>
                </a:effectLst>
              </a:rPr>
              <a:t>Opportunistic Power Save (OPS):</a:t>
            </a:r>
            <a:endParaRPr sz="3000">
              <a:solidFill>
                <a:srgbClr val="FFFFFF"/>
              </a:solidFill>
              <a:effectLst>
                <a:outerShdw sx="100000" sy="100000" kx="0" ky="0" algn="b" rotWithShape="0" blurRad="50800" dist="25400" dir="5400000">
                  <a:srgbClr val="000000"/>
                </a:outerShdw>
              </a:effectLst>
            </a:endParaRPr>
          </a:p>
          <a:p>
            <a:pPr lvl="1" algn="l">
              <a:defRPr sz="1800">
                <a:solidFill>
                  <a:srgbClr val="000000"/>
                </a:solidFill>
                <a:effectLst/>
              </a:defRPr>
            </a:pPr>
            <a:r>
              <a:rPr sz="3000">
                <a:solidFill>
                  <a:srgbClr val="FFFFFF"/>
                </a:solidFill>
                <a:effectLst>
                  <a:outerShdw sx="100000" sy="100000" kx="0" ky="0" algn="b" rotWithShape="0" blurRad="50800" dist="25400" dir="5400000">
                    <a:srgbClr val="000000"/>
                  </a:outerShdw>
                </a:effectLst>
              </a:rPr>
              <a:t>Il GO usa una finestra temporale (CTWindow) che specifica il tempo in cui sarà sveglio, quindi i Client possono inviare i Frame.</a:t>
            </a:r>
            <a:endParaRPr sz="3000">
              <a:solidFill>
                <a:srgbClr val="FFFFFF"/>
              </a:solidFill>
              <a:effectLst>
                <a:outerShdw sx="100000" sy="100000" kx="0" ky="0" algn="b" rotWithShape="0" blurRad="50800" dist="25400" dir="5400000">
                  <a:srgbClr val="000000"/>
                </a:outerShdw>
              </a:effectLst>
            </a:endParaRPr>
          </a:p>
          <a:p>
            <a:pPr lvl="1" algn="l">
              <a:defRPr sz="1800">
                <a:solidFill>
                  <a:srgbClr val="000000"/>
                </a:solidFill>
                <a:effectLst/>
              </a:defRPr>
            </a:pPr>
            <a:r>
              <a:rPr sz="3000">
                <a:solidFill>
                  <a:srgbClr val="FFFFFF"/>
                </a:solidFill>
                <a:effectLst>
                  <a:outerShdw sx="100000" sy="100000" kx="0" ky="0" algn="b" rotWithShape="0" blurRad="50800" dist="25400" dir="5400000">
                    <a:srgbClr val="000000"/>
                  </a:outerShdw>
                </a:effectLst>
              </a:rPr>
              <a:t>Il GO non ha la decisione sull’ingresso in “sleep”, perché dipende dall’attività dei Client.</a:t>
            </a:r>
            <a:endParaRPr sz="30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endParaRPr sz="30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000">
                <a:solidFill>
                  <a:srgbClr val="FFFFFF"/>
                </a:solidFill>
                <a:effectLst>
                  <a:outerShdw sx="100000" sy="100000" kx="0" ky="0" algn="b" rotWithShape="0" blurRad="50800" dist="25400" dir="5400000">
                    <a:srgbClr val="000000"/>
                  </a:outerShdw>
                </a:effectLst>
              </a:rPr>
              <a:t>Per dare più controllo al GO si usa anche il NoA</a:t>
            </a:r>
          </a:p>
        </p:txBody>
      </p:sp>
      <p:pic>
        <p:nvPicPr>
          <p:cNvPr id="358" name="opportunistic power save.pdf"/>
          <p:cNvPicPr/>
          <p:nvPr/>
        </p:nvPicPr>
        <p:blipFill>
          <a:blip r:embed="rId2">
            <a:extLst/>
          </a:blip>
          <a:stretch>
            <a:fillRect/>
          </a:stretch>
        </p:blipFill>
        <p:spPr>
          <a:xfrm>
            <a:off x="2195593" y="5982070"/>
            <a:ext cx="8613493" cy="2915130"/>
          </a:xfrm>
          <a:prstGeom prst="rect">
            <a:avLst/>
          </a:prstGeom>
          <a:ln w="3175">
            <a:miter lim="400000"/>
          </a:ln>
        </p:spPr>
      </p:pic>
    </p:spTree>
  </p:cSld>
  <p:clrMapOvr>
    <a:masterClrMapping/>
  </p:clrMapOvr>
  <p:transition spd="fast" advClick="1">
    <p:dissolve/>
  </p:transition>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60" name="Shape 360"/>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a:t>
            </a:r>
          </a:p>
        </p:txBody>
      </p:sp>
      <p:sp>
        <p:nvSpPr>
          <p:cNvPr id="361" name="Shape 361"/>
          <p:cNvSpPr/>
          <p:nvPr>
            <p:ph type="sldNum" sz="quarter" idx="4294967295"/>
          </p:nvPr>
        </p:nvSpPr>
        <p:spPr>
          <a:xfrm>
            <a:off x="6376873" y="9396679"/>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62" name="Shape 362"/>
          <p:cNvSpPr/>
          <p:nvPr/>
        </p:nvSpPr>
        <p:spPr>
          <a:xfrm>
            <a:off x="506866" y="2062853"/>
            <a:ext cx="11991068" cy="6482302"/>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a:defRPr sz="1800">
                <a:solidFill>
                  <a:srgbClr val="000000"/>
                </a:solidFill>
                <a:effectLst/>
              </a:defRPr>
            </a:pPr>
            <a:r>
              <a:rPr sz="3000">
                <a:solidFill>
                  <a:srgbClr val="FFFFFF"/>
                </a:solidFill>
                <a:effectLst>
                  <a:outerShdw sx="100000" sy="100000" kx="0" ky="0" algn="b" rotWithShape="0" blurRad="50800" dist="25400" dir="5400000">
                    <a:srgbClr val="000000"/>
                  </a:outerShdw>
                </a:effectLst>
              </a:rPr>
              <a:t>Notice of Absence (NoA):</a:t>
            </a:r>
            <a:endParaRPr sz="3000">
              <a:solidFill>
                <a:srgbClr val="FFFFFF"/>
              </a:solidFill>
              <a:effectLst>
                <a:outerShdw sx="100000" sy="100000" kx="0" ky="0" algn="b" rotWithShape="0" blurRad="50800" dist="25400" dir="5400000">
                  <a:srgbClr val="000000"/>
                </a:outerShdw>
              </a:effectLst>
            </a:endParaRPr>
          </a:p>
          <a:p>
            <a:pPr lvl="1" algn="l">
              <a:defRPr sz="1800">
                <a:solidFill>
                  <a:srgbClr val="000000"/>
                </a:solidFill>
                <a:effectLst/>
              </a:defRPr>
            </a:pPr>
            <a:r>
              <a:rPr sz="3000">
                <a:solidFill>
                  <a:srgbClr val="FFFFFF"/>
                </a:solidFill>
                <a:effectLst>
                  <a:outerShdw sx="100000" sy="100000" kx="0" ky="0" algn="b" rotWithShape="0" blurRad="50800" dist="25400" dir="5400000">
                    <a:srgbClr val="000000"/>
                  </a:outerShdw>
                </a:effectLst>
              </a:rPr>
              <a:t>Il GO annuncia ai Client i periodi di tempo in cui sarà assente e i Client non potranno accedere al canale, sia se attivi, sia se in power save. Quindi, i Client possono spegnere la “radio”.</a:t>
            </a:r>
            <a:endParaRPr sz="30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endParaRPr sz="3000">
              <a:solidFill>
                <a:srgbClr val="FFFFFF"/>
              </a:solidFill>
              <a:effectLst>
                <a:outerShdw sx="100000" sy="100000" kx="0" ky="0" algn="b" rotWithShape="0" blurRad="50800" dist="25400" dir="5400000">
                  <a:srgbClr val="000000"/>
                </a:outerShdw>
              </a:effectLst>
            </a:endParaRPr>
          </a:p>
          <a:p>
            <a:pPr lvl="1" algn="l">
              <a:defRPr sz="1800">
                <a:solidFill>
                  <a:srgbClr val="000000"/>
                </a:solidFill>
                <a:effectLst/>
              </a:defRPr>
            </a:pPr>
            <a:r>
              <a:rPr sz="3000">
                <a:solidFill>
                  <a:srgbClr val="FFFFFF"/>
                </a:solidFill>
                <a:effectLst>
                  <a:outerShdw sx="100000" sy="100000" kx="0" ky="0" algn="b" rotWithShape="0" blurRad="50800" dist="25400" dir="5400000">
                    <a:srgbClr val="000000"/>
                  </a:outerShdw>
                </a:effectLst>
              </a:rPr>
              <a:t>Il GO definisce: la durata del periodo, intervallo (tempo tra periodi consecutivi), start time, count (num. periodi)</a:t>
            </a:r>
          </a:p>
        </p:txBody>
      </p:sp>
      <p:pic>
        <p:nvPicPr>
          <p:cNvPr id="363" name="NoA.pdf"/>
          <p:cNvPicPr/>
          <p:nvPr/>
        </p:nvPicPr>
        <p:blipFill>
          <a:blip r:embed="rId2">
            <a:extLst/>
          </a:blip>
          <a:stretch>
            <a:fillRect/>
          </a:stretch>
        </p:blipFill>
        <p:spPr>
          <a:xfrm>
            <a:off x="1181925" y="5563807"/>
            <a:ext cx="10640950" cy="3505358"/>
          </a:xfrm>
          <a:prstGeom prst="rect">
            <a:avLst/>
          </a:prstGeom>
          <a:ln w="3175">
            <a:miter lim="400000"/>
          </a:ln>
        </p:spPr>
      </p:pic>
    </p:spTree>
  </p:cSld>
  <p:clrMapOvr>
    <a:masterClrMapping/>
  </p:clrMapOvr>
  <p:transition spd="fast" advClick="1">
    <p:dissolve/>
  </p:transition>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65" name="Shape 365"/>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Linux Kernel</a:t>
            </a:r>
          </a:p>
        </p:txBody>
      </p:sp>
      <p:sp>
        <p:nvSpPr>
          <p:cNvPr id="366" name="Shape 366"/>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367" name="android_framework_kernel.png"/>
          <p:cNvPicPr/>
          <p:nvPr/>
        </p:nvPicPr>
        <p:blipFill>
          <a:blip r:embed="rId2">
            <a:extLst/>
          </a:blip>
          <a:stretch>
            <a:fillRect/>
          </a:stretch>
        </p:blipFill>
        <p:spPr>
          <a:xfrm>
            <a:off x="11022824" y="220827"/>
            <a:ext cx="2714269" cy="1872846"/>
          </a:xfrm>
          <a:prstGeom prst="rect">
            <a:avLst/>
          </a:prstGeom>
          <a:ln w="3175">
            <a:miter lim="400000"/>
          </a:ln>
        </p:spPr>
      </p:pic>
      <p:sp>
        <p:nvSpPr>
          <p:cNvPr id="368" name="Shape 368"/>
          <p:cNvSpPr/>
          <p:nvPr/>
        </p:nvSpPr>
        <p:spPr>
          <a:xfrm>
            <a:off x="3816449" y="2680237"/>
            <a:ext cx="6343397" cy="101945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1">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wl_cfg80211_add_virtual_iface: </a:t>
            </a:r>
            <a:endParaRPr sz="3200">
              <a:solidFill>
                <a:srgbClr val="FFFFFF"/>
              </a:solidFill>
              <a:effectLst>
                <a:outerShdw sx="100000" sy="100000" kx="0" ky="0" algn="b" rotWithShape="0" blurRad="50800" dist="25400" dir="5400000">
                  <a:srgbClr val="000000"/>
                </a:outerShdw>
              </a:effectLst>
            </a:endParaRPr>
          </a:p>
          <a:p>
            <a:pPr lvl="1">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virtual face add failed (-2) </a:t>
            </a:r>
          </a:p>
        </p:txBody>
      </p:sp>
      <p:pic>
        <p:nvPicPr>
          <p:cNvPr id="369" name="log-icon_dmesg.png"/>
          <p:cNvPicPr/>
          <p:nvPr/>
        </p:nvPicPr>
        <p:blipFill>
          <a:blip r:embed="rId3">
            <a:extLst/>
          </a:blip>
          <a:stretch>
            <a:fillRect/>
          </a:stretch>
        </p:blipFill>
        <p:spPr>
          <a:xfrm>
            <a:off x="2684121" y="2530879"/>
            <a:ext cx="1168811" cy="1168810"/>
          </a:xfrm>
          <a:prstGeom prst="rect">
            <a:avLst/>
          </a:prstGeom>
          <a:ln w="3175">
            <a:miter lim="400000"/>
          </a:ln>
        </p:spPr>
      </p:pic>
      <p:sp>
        <p:nvSpPr>
          <p:cNvPr id="370" name="Shape 370"/>
          <p:cNvSpPr/>
          <p:nvPr/>
        </p:nvSpPr>
        <p:spPr>
          <a:xfrm rot="5400000">
            <a:off x="2868922" y="4277064"/>
            <a:ext cx="1270001" cy="1270001"/>
          </a:xfrm>
          <a:prstGeom prst="rightArrow">
            <a:avLst>
              <a:gd name="adj1" fmla="val 32000"/>
              <a:gd name="adj2" fmla="val 64000"/>
            </a:avLst>
          </a:prstGeom>
          <a:blipFill>
            <a:blip r:embed="rId4"/>
          </a:blipFill>
          <a:ln w="3175">
            <a:miter lim="400000"/>
          </a:ln>
          <a:effectLst>
            <a:outerShdw sx="100000" sy="100000" kx="0" ky="0" algn="b" rotWithShape="0" blurRad="0" dist="19097" dir="5400000">
              <a:srgbClr val="000000">
                <a:alpha val="50000"/>
              </a:srgbClr>
            </a:outerShdw>
          </a:effectLst>
        </p:spPr>
        <p:txBody>
          <a:bodyPr lIns="0" tIns="0" rIns="0" bIns="0" anchor="ctr"/>
          <a:lstStyle/>
          <a:p>
            <a:pPr lvl="0">
              <a:lnSpc>
                <a:spcPct val="120000"/>
              </a:lnSpc>
              <a:defRPr b="1">
                <a:solidFill>
                  <a:srgbClr val="FFFFFF"/>
                </a:solidFill>
                <a:effectLst>
                  <a:outerShdw sx="100000" sy="100000" kx="0" ky="0" algn="b" rotWithShape="0" blurRad="38100" dist="12700" dir="5400000">
                    <a:srgbClr val="000000">
                      <a:alpha val="80000"/>
                    </a:srgbClr>
                  </a:outerShdw>
                </a:effectLst>
                <a:latin typeface="+mn-lt"/>
                <a:ea typeface="+mn-ea"/>
                <a:cs typeface="+mn-cs"/>
                <a:sym typeface="Helvetica Neue"/>
              </a:defRPr>
            </a:pPr>
          </a:p>
        </p:txBody>
      </p:sp>
      <p:sp>
        <p:nvSpPr>
          <p:cNvPr id="371" name="Shape 371"/>
          <p:cNvSpPr/>
          <p:nvPr/>
        </p:nvSpPr>
        <p:spPr>
          <a:xfrm>
            <a:off x="182102" y="6546917"/>
            <a:ext cx="127001" cy="1044484"/>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lgn="l">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p:txBody>
      </p:sp>
      <p:pic>
        <p:nvPicPr>
          <p:cNvPr id="372" name="pasted-image.pdf"/>
          <p:cNvPicPr/>
          <p:nvPr/>
        </p:nvPicPr>
        <p:blipFill>
          <a:blip r:embed="rId5">
            <a:extLst/>
          </a:blip>
          <a:stretch>
            <a:fillRect/>
          </a:stretch>
        </p:blipFill>
        <p:spPr>
          <a:xfrm>
            <a:off x="3351307" y="4835856"/>
            <a:ext cx="314555" cy="314555"/>
          </a:xfrm>
          <a:prstGeom prst="rect">
            <a:avLst/>
          </a:prstGeom>
          <a:ln w="3175">
            <a:miter lim="400000"/>
          </a:ln>
          <a:effectLst>
            <a:outerShdw sx="100000" sy="100000" kx="0" ky="0" algn="b" rotWithShape="0" blurRad="0" dist="28045" dir="5400000">
              <a:srgbClr val="000000">
                <a:alpha val="50000"/>
              </a:srgbClr>
            </a:outerShdw>
          </a:effectLst>
        </p:spPr>
      </p:pic>
      <p:sp>
        <p:nvSpPr>
          <p:cNvPr id="373" name="Shape 373"/>
          <p:cNvSpPr/>
          <p:nvPr/>
        </p:nvSpPr>
        <p:spPr>
          <a:xfrm>
            <a:off x="1775135" y="5842025"/>
            <a:ext cx="3466898" cy="52415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1">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Driver Broadcom</a:t>
            </a:r>
          </a:p>
        </p:txBody>
      </p:sp>
      <p:sp>
        <p:nvSpPr>
          <p:cNvPr id="374" name="Shape 374"/>
          <p:cNvSpPr/>
          <p:nvPr/>
        </p:nvSpPr>
        <p:spPr>
          <a:xfrm>
            <a:off x="3082829" y="7340382"/>
            <a:ext cx="851511" cy="524153"/>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defRPr sz="3200">
                <a:solidFill>
                  <a:srgbClr val="FFFFFF"/>
                </a:solidFill>
              </a:defRPr>
            </a:lvl1pPr>
          </a:lstStyle>
          <a:p>
            <a:pPr lvl="0">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ioctl</a:t>
            </a:r>
          </a:p>
        </p:txBody>
      </p:sp>
      <p:sp>
        <p:nvSpPr>
          <p:cNvPr id="375" name="Shape 375"/>
          <p:cNvSpPr/>
          <p:nvPr/>
        </p:nvSpPr>
        <p:spPr>
          <a:xfrm>
            <a:off x="3165735" y="6591204"/>
            <a:ext cx="685699" cy="52415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defRPr sz="3200">
                <a:solidFill>
                  <a:srgbClr val="FFFFFF"/>
                </a:solidFill>
              </a:defRPr>
            </a:lvl1pPr>
          </a:lstStyle>
          <a:p>
            <a:pPr lvl="0">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a:t>
            </a:r>
          </a:p>
        </p:txBody>
      </p:sp>
      <p:sp>
        <p:nvSpPr>
          <p:cNvPr id="376" name="Shape 376"/>
          <p:cNvSpPr/>
          <p:nvPr/>
        </p:nvSpPr>
        <p:spPr>
          <a:xfrm rot="21600000">
            <a:off x="5625803" y="5538387"/>
            <a:ext cx="1270001" cy="1270001"/>
          </a:xfrm>
          <a:prstGeom prst="rightArrow">
            <a:avLst>
              <a:gd name="adj1" fmla="val 32000"/>
              <a:gd name="adj2" fmla="val 64000"/>
            </a:avLst>
          </a:prstGeom>
          <a:blipFill>
            <a:blip r:embed="rId4"/>
          </a:blipFill>
          <a:ln w="3175">
            <a:miter lim="400000"/>
          </a:ln>
          <a:effectLst>
            <a:outerShdw sx="100000" sy="100000" kx="0" ky="0" algn="b" rotWithShape="0" blurRad="0" dist="19097"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lnSpc>
                <a:spcPct val="120000"/>
              </a:lnSpc>
              <a:defRPr b="1">
                <a:solidFill>
                  <a:srgbClr val="FFFFFF"/>
                </a:solidFill>
                <a:effectLst>
                  <a:outerShdw sx="100000" sy="100000" kx="0" ky="0" algn="b" rotWithShape="0" blurRad="38100" dist="12700" dir="5400000">
                    <a:srgbClr val="000000">
                      <a:alpha val="80000"/>
                    </a:srgbClr>
                  </a:outerShdw>
                </a:effectLst>
                <a:latin typeface="+mn-lt"/>
                <a:ea typeface="+mn-ea"/>
                <a:cs typeface="+mn-cs"/>
                <a:sym typeface="Helvetica Neue"/>
              </a:defRPr>
            </a:lvl1pPr>
          </a:lstStyle>
          <a:p>
            <a:pPr lvl="0">
              <a:defRPr b="0" sz="1800">
                <a:solidFill>
                  <a:srgbClr val="000000"/>
                </a:solidFill>
                <a:effectLst/>
              </a:defRPr>
            </a:pPr>
            <a:r>
              <a:rPr b="1" sz="3400">
                <a:solidFill>
                  <a:srgbClr val="FFFFFF"/>
                </a:solidFill>
                <a:effectLst>
                  <a:outerShdw sx="100000" sy="100000" kx="0" ky="0" algn="b" rotWithShape="0" blurRad="38100" dist="12700" dir="5400000">
                    <a:srgbClr val="000000">
                      <a:alpha val="80000"/>
                    </a:srgbClr>
                  </a:outerShdw>
                </a:effectLst>
              </a:rPr>
              <a:t>+</a:t>
            </a:r>
          </a:p>
        </p:txBody>
      </p:sp>
      <p:sp>
        <p:nvSpPr>
          <p:cNvPr id="377" name="Shape 377"/>
          <p:cNvSpPr/>
          <p:nvPr/>
        </p:nvSpPr>
        <p:spPr>
          <a:xfrm>
            <a:off x="7393873" y="4856866"/>
            <a:ext cx="3893415" cy="1514753"/>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Aggiunta nel codice</a:t>
            </a:r>
            <a:endParaRPr sz="32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della printk di </a:t>
            </a:r>
            <a:endParaRPr sz="32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“ifreq.addr.octet”</a:t>
            </a:r>
          </a:p>
        </p:txBody>
      </p:sp>
      <p:sp>
        <p:nvSpPr>
          <p:cNvPr id="378" name="Shape 378"/>
          <p:cNvSpPr/>
          <p:nvPr/>
        </p:nvSpPr>
        <p:spPr>
          <a:xfrm>
            <a:off x="7525750" y="6362408"/>
            <a:ext cx="3629661" cy="151475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a:t>
            </a:r>
            <a:endParaRPr sz="32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Ricompilazione ed</a:t>
            </a:r>
            <a:endParaRPr sz="32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200">
                <a:solidFill>
                  <a:srgbClr val="FFFFFF"/>
                </a:solidFill>
                <a:effectLst>
                  <a:outerShdw sx="100000" sy="100000" kx="0" ky="0" algn="b" rotWithShape="0" blurRad="50800" dist="25400" dir="5400000">
                    <a:srgbClr val="000000"/>
                  </a:outerShdw>
                </a:effectLst>
              </a:rPr>
              <a:t>esecuzione</a:t>
            </a:r>
          </a:p>
        </p:txBody>
      </p:sp>
    </p:spTree>
  </p:cSld>
  <p:clrMapOvr>
    <a:masterClrMapping/>
  </p:clrMapOvr>
  <p:transition spd="fast" advClick="1">
    <p:dissolve/>
  </p:transition>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80" name="Shape 380"/>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381" name="Shape 381"/>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382" name="pidgeon-chat copia.png"/>
          <p:cNvPicPr/>
          <p:nvPr/>
        </p:nvPicPr>
        <p:blipFill>
          <a:blip r:embed="rId2">
            <a:extLst/>
          </a:blip>
          <a:stretch>
            <a:fillRect/>
          </a:stretch>
        </p:blipFill>
        <p:spPr>
          <a:xfrm>
            <a:off x="7994401" y="3083531"/>
            <a:ext cx="3149601" cy="5575301"/>
          </a:xfrm>
          <a:prstGeom prst="rect">
            <a:avLst/>
          </a:prstGeom>
          <a:ln w="3175">
            <a:miter lim="400000"/>
          </a:ln>
        </p:spPr>
      </p:pic>
      <p:pic>
        <p:nvPicPr>
          <p:cNvPr id="383" name="pidgeon-main.png"/>
          <p:cNvPicPr/>
          <p:nvPr/>
        </p:nvPicPr>
        <p:blipFill>
          <a:blip r:embed="rId3">
            <a:extLst/>
          </a:blip>
          <a:stretch>
            <a:fillRect/>
          </a:stretch>
        </p:blipFill>
        <p:spPr>
          <a:xfrm>
            <a:off x="1837688" y="3083531"/>
            <a:ext cx="3111501" cy="5575301"/>
          </a:xfrm>
          <a:prstGeom prst="rect">
            <a:avLst/>
          </a:prstGeom>
          <a:ln w="3175">
            <a:miter lim="400000"/>
          </a:ln>
        </p:spPr>
      </p:pic>
      <p:pic>
        <p:nvPicPr>
          <p:cNvPr id="384" name="android_framework_applications.png"/>
          <p:cNvPicPr/>
          <p:nvPr/>
        </p:nvPicPr>
        <p:blipFill>
          <a:blip r:embed="rId4">
            <a:extLst/>
          </a:blip>
          <a:stretch>
            <a:fillRect/>
          </a:stretch>
        </p:blipFill>
        <p:spPr>
          <a:xfrm>
            <a:off x="11025709" y="222818"/>
            <a:ext cx="2708499" cy="1868865"/>
          </a:xfrm>
          <a:prstGeom prst="rect">
            <a:avLst/>
          </a:prstGeom>
          <a:ln w="3175">
            <a:miter lim="400000"/>
          </a:ln>
        </p:spPr>
      </p:pic>
      <p:sp>
        <p:nvSpPr>
          <p:cNvPr id="385" name="Shape 385"/>
          <p:cNvSpPr/>
          <p:nvPr>
            <p:ph type="body" idx="4294967295"/>
          </p:nvPr>
        </p:nvSpPr>
        <p:spPr>
          <a:xfrm>
            <a:off x="507676" y="2144088"/>
            <a:ext cx="12305997" cy="6640293"/>
          </a:xfrm>
          <a:prstGeom prst="rect">
            <a:avLst/>
          </a:prstGeom>
        </p:spPr>
        <p:txBody>
          <a:bodyPr anchor="t"/>
          <a:lstStyle>
            <a:lvl1pPr marL="0" indent="0">
              <a:spcBef>
                <a:spcPts val="0"/>
              </a:spcBef>
              <a:buSzTx/>
              <a:buNone/>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Pigeon Messenger</a:t>
            </a:r>
          </a:p>
        </p:txBody>
      </p:sp>
    </p:spTree>
  </p:cSld>
  <p:clrMapOvr>
    <a:masterClrMapping/>
  </p:clrMapOvr>
  <p:transition spd="fast" advClick="1">
    <p:dissolve/>
  </p:transition>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87" name="Shape 387"/>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388" name="Shape 388"/>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389" name="Shape 389"/>
          <p:cNvSpPr/>
          <p:nvPr>
            <p:ph type="body" idx="4294967295"/>
          </p:nvPr>
        </p:nvSpPr>
        <p:spPr>
          <a:xfrm>
            <a:off x="507676" y="2144088"/>
            <a:ext cx="12305997" cy="6640293"/>
          </a:xfrm>
          <a:prstGeom prst="rect">
            <a:avLst/>
          </a:prstGeom>
        </p:spPr>
        <p:txBody>
          <a:bodyPr anchor="t"/>
          <a:lstStyle>
            <a:lvl1pPr marL="0" indent="0">
              <a:spcBef>
                <a:spcPts val="0"/>
              </a:spcBef>
              <a:buSzTx/>
              <a:buNone/>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Pigeon Messenger</a:t>
            </a:r>
          </a:p>
        </p:txBody>
      </p:sp>
      <p:pic>
        <p:nvPicPr>
          <p:cNvPr id="390"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pic>
        <p:nvPicPr>
          <p:cNvPr id="391" name="1.png"/>
          <p:cNvPicPr/>
          <p:nvPr/>
        </p:nvPicPr>
        <p:blipFill>
          <a:blip r:embed="rId3">
            <a:extLst/>
          </a:blip>
          <a:stretch>
            <a:fillRect/>
          </a:stretch>
        </p:blipFill>
        <p:spPr>
          <a:xfrm>
            <a:off x="2482850" y="2892355"/>
            <a:ext cx="8039100" cy="5486401"/>
          </a:xfrm>
          <a:prstGeom prst="rect">
            <a:avLst/>
          </a:prstGeom>
          <a:ln w="3175">
            <a:miter lim="400000"/>
          </a:ln>
        </p:spPr>
      </p:pic>
    </p:spTree>
  </p:cSld>
  <p:clrMapOvr>
    <a:masterClrMapping/>
  </p:clrMapOvr>
  <p:transition spd="fast" advClick="1">
    <p:dissolve/>
  </p:transition>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93" name="Shape 393"/>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394" name="Shape 394"/>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395"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pic>
        <p:nvPicPr>
          <p:cNvPr id="396" name="2.png"/>
          <p:cNvPicPr/>
          <p:nvPr/>
        </p:nvPicPr>
        <p:blipFill>
          <a:blip r:embed="rId3">
            <a:extLst/>
          </a:blip>
          <a:stretch>
            <a:fillRect/>
          </a:stretch>
        </p:blipFill>
        <p:spPr>
          <a:xfrm>
            <a:off x="2482850" y="2892355"/>
            <a:ext cx="8039100" cy="5486401"/>
          </a:xfrm>
          <a:prstGeom prst="rect">
            <a:avLst/>
          </a:prstGeom>
          <a:ln w="3175">
            <a:miter lim="400000"/>
          </a:ln>
        </p:spPr>
      </p:pic>
      <p:sp>
        <p:nvSpPr>
          <p:cNvPr id="397" name="Shape 397"/>
          <p:cNvSpPr/>
          <p:nvPr>
            <p:ph type="body" idx="4294967295"/>
          </p:nvPr>
        </p:nvSpPr>
        <p:spPr>
          <a:xfrm>
            <a:off x="507676" y="2144088"/>
            <a:ext cx="12305997" cy="6640293"/>
          </a:xfrm>
          <a:prstGeom prst="rect">
            <a:avLst/>
          </a:prstGeom>
        </p:spPr>
        <p:txBody>
          <a:bodyPr anchor="t"/>
          <a:lstStyle>
            <a:lvl1pPr marL="0" indent="0">
              <a:spcBef>
                <a:spcPts val="0"/>
              </a:spcBef>
              <a:buSzTx/>
              <a:buNone/>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Pigeon Messenger</a:t>
            </a:r>
          </a:p>
        </p:txBody>
      </p:sp>
    </p:spTree>
  </p:cSld>
  <p:clrMapOvr>
    <a:masterClrMapping/>
  </p:clrMapOvr>
  <p:transition spd="fast" advClick="1">
    <p:dissolve/>
  </p:transition>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399" name="Shape 399"/>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400" name="Shape 400"/>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401"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pic>
        <p:nvPicPr>
          <p:cNvPr id="402" name="3.png"/>
          <p:cNvPicPr/>
          <p:nvPr/>
        </p:nvPicPr>
        <p:blipFill>
          <a:blip r:embed="rId3">
            <a:extLst/>
          </a:blip>
          <a:stretch>
            <a:fillRect/>
          </a:stretch>
        </p:blipFill>
        <p:spPr>
          <a:xfrm>
            <a:off x="2482850" y="2892355"/>
            <a:ext cx="8039100" cy="5486401"/>
          </a:xfrm>
          <a:prstGeom prst="rect">
            <a:avLst/>
          </a:prstGeom>
          <a:ln w="3175">
            <a:miter lim="400000"/>
          </a:ln>
        </p:spPr>
      </p:pic>
      <p:sp>
        <p:nvSpPr>
          <p:cNvPr id="403" name="Shape 403"/>
          <p:cNvSpPr/>
          <p:nvPr>
            <p:ph type="body" idx="4294967295"/>
          </p:nvPr>
        </p:nvSpPr>
        <p:spPr>
          <a:xfrm>
            <a:off x="507676" y="2144088"/>
            <a:ext cx="12305997" cy="6640293"/>
          </a:xfrm>
          <a:prstGeom prst="rect">
            <a:avLst/>
          </a:prstGeom>
        </p:spPr>
        <p:txBody>
          <a:bodyPr anchor="t"/>
          <a:lstStyle>
            <a:lvl1pPr marL="0" indent="0">
              <a:spcBef>
                <a:spcPts val="0"/>
              </a:spcBef>
              <a:buSzTx/>
              <a:buNone/>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Pigeon Messenger</a:t>
            </a:r>
          </a:p>
        </p:txBody>
      </p:sp>
    </p:spTree>
  </p:cSld>
  <p:clrMapOvr>
    <a:masterClrMapping/>
  </p:clrMapOvr>
  <p:transition spd="fast" advClick="1">
    <p:dissolve/>
  </p:transition>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405" name="Shape 405"/>
          <p:cNvSpPr/>
          <p:nvPr>
            <p:ph type="body" idx="4294967295"/>
          </p:nvPr>
        </p:nvSpPr>
        <p:spPr>
          <a:xfrm>
            <a:off x="507676" y="2144088"/>
            <a:ext cx="12305997" cy="6640293"/>
          </a:xfrm>
          <a:prstGeom prst="rect">
            <a:avLst/>
          </a:prstGeom>
        </p:spPr>
        <p:txBody>
          <a:bodyPr anchor="t"/>
          <a:lstStyle>
            <a:lvl1pPr marL="0" indent="0">
              <a:spcBef>
                <a:spcPts val="0"/>
              </a:spcBef>
              <a:buSzTx/>
              <a:buNone/>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Pigeon Messenger</a:t>
            </a:r>
          </a:p>
        </p:txBody>
      </p:sp>
      <p:sp>
        <p:nvSpPr>
          <p:cNvPr id="406" name="Shape 406"/>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407" name="Shape 407"/>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408"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pic>
        <p:nvPicPr>
          <p:cNvPr id="409" name="pigeon_messenger-state.png"/>
          <p:cNvPicPr/>
          <p:nvPr/>
        </p:nvPicPr>
        <p:blipFill>
          <a:blip r:embed="rId3">
            <a:extLst/>
          </a:blip>
          <a:stretch>
            <a:fillRect/>
          </a:stretch>
        </p:blipFill>
        <p:spPr>
          <a:xfrm>
            <a:off x="2451100" y="3424593"/>
            <a:ext cx="8102600" cy="5130801"/>
          </a:xfrm>
          <a:prstGeom prst="rect">
            <a:avLst/>
          </a:prstGeom>
          <a:ln w="3175">
            <a:miter lim="400000"/>
          </a:ln>
        </p:spPr>
      </p:pic>
    </p:spTree>
  </p:cSld>
  <p:clrMapOvr>
    <a:masterClrMapping/>
  </p:clrMapOvr>
  <p:transition spd="fast" advClick="1">
    <p:dissolve/>
  </p:transition>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411" name="Shape 411"/>
          <p:cNvSpPr/>
          <p:nvPr>
            <p:ph type="body" idx="4294967295"/>
          </p:nvPr>
        </p:nvSpPr>
        <p:spPr>
          <a:xfrm>
            <a:off x="507676" y="2144088"/>
            <a:ext cx="12305997" cy="6640293"/>
          </a:xfrm>
          <a:prstGeom prst="rect">
            <a:avLst/>
          </a:prstGeom>
        </p:spPr>
        <p:txBody>
          <a:bodyPr anchor="t"/>
          <a:lstStyle>
            <a:lvl1pPr marL="0" indent="0">
              <a:spcBef>
                <a:spcPts val="0"/>
              </a:spcBef>
              <a:buSzTx/>
              <a:buNone/>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Pigeon Messenger</a:t>
            </a:r>
          </a:p>
        </p:txBody>
      </p:sp>
      <p:sp>
        <p:nvSpPr>
          <p:cNvPr id="412" name="Shape 412"/>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413" name="Shape 413"/>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414"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pic>
        <p:nvPicPr>
          <p:cNvPr id="415" name="pigeon_messenger-scambio_mex.png"/>
          <p:cNvPicPr/>
          <p:nvPr/>
        </p:nvPicPr>
        <p:blipFill>
          <a:blip r:embed="rId3">
            <a:extLst/>
          </a:blip>
          <a:stretch>
            <a:fillRect/>
          </a:stretch>
        </p:blipFill>
        <p:spPr>
          <a:xfrm>
            <a:off x="1521667" y="2700035"/>
            <a:ext cx="9961466" cy="6435781"/>
          </a:xfrm>
          <a:prstGeom prst="rect">
            <a:avLst/>
          </a:prstGeom>
          <a:ln w="3175">
            <a:miter lim="400000"/>
          </a:ln>
        </p:spPr>
      </p:pic>
    </p:spTree>
  </p:cSld>
  <p:clrMapOvr>
    <a:masterClrMapping/>
  </p:clrMapOvr>
  <p:transition spd="fast" advClick="1">
    <p:dissolve/>
  </p:transition>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64" name="Shape 64"/>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 (2)</a:t>
            </a:r>
          </a:p>
        </p:txBody>
      </p:sp>
      <p:sp>
        <p:nvSpPr>
          <p:cNvPr id="65" name="Shape 65"/>
          <p:cNvSpPr/>
          <p:nvPr>
            <p:ph type="sldNum" sz="quarter" idx="4294967295"/>
          </p:nvPr>
        </p:nvSpPr>
        <p:spPr>
          <a:xfrm>
            <a:off x="6426301" y="9400120"/>
            <a:ext cx="152198"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66" name="Shape 66"/>
          <p:cNvSpPr/>
          <p:nvPr/>
        </p:nvSpPr>
        <p:spPr>
          <a:xfrm>
            <a:off x="685747" y="1801948"/>
            <a:ext cx="891015" cy="1004397"/>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defTabSz="775969">
              <a:defRPr sz="1800">
                <a:solidFill>
                  <a:srgbClr val="000000"/>
                </a:solidFill>
                <a:effectLst/>
              </a:defRPr>
            </a:pPr>
            <a:endParaRPr sz="3102">
              <a:solidFill>
                <a:srgbClr val="FFFFFF"/>
              </a:solidFill>
              <a:effectLst>
                <a:outerShdw sx="100000" sy="100000" kx="0" ky="0" algn="b" rotWithShape="0" blurRad="47752" dist="23876" dir="5400000">
                  <a:srgbClr val="000000"/>
                </a:outerShdw>
              </a:effectLst>
            </a:endParaRPr>
          </a:p>
        </p:txBody>
      </p:sp>
      <p:pic>
        <p:nvPicPr>
          <p:cNvPr id="67" name="go_trasparenza.png"/>
          <p:cNvPicPr/>
          <p:nvPr/>
        </p:nvPicPr>
        <p:blipFill>
          <a:blip r:embed="rId4">
            <a:extLst/>
          </a:blip>
          <a:stretch>
            <a:fillRect/>
          </a:stretch>
        </p:blipFill>
        <p:spPr>
          <a:xfrm>
            <a:off x="2082654" y="2953274"/>
            <a:ext cx="2014774" cy="2037161"/>
          </a:xfrm>
          <a:prstGeom prst="rect">
            <a:avLst/>
          </a:prstGeom>
          <a:ln w="3175">
            <a:miter lim="400000"/>
          </a:ln>
        </p:spPr>
      </p:pic>
      <p:pic>
        <p:nvPicPr>
          <p:cNvPr id="68" name="client_trasparenza.png"/>
          <p:cNvPicPr/>
          <p:nvPr/>
        </p:nvPicPr>
        <p:blipFill>
          <a:blip r:embed="rId5">
            <a:extLst/>
          </a:blip>
          <a:stretch>
            <a:fillRect/>
          </a:stretch>
        </p:blipFill>
        <p:spPr>
          <a:xfrm>
            <a:off x="8938662" y="2953274"/>
            <a:ext cx="2014773" cy="2037161"/>
          </a:xfrm>
          <a:prstGeom prst="rect">
            <a:avLst/>
          </a:prstGeom>
          <a:ln w="3175">
            <a:miter lim="400000"/>
          </a:ln>
        </p:spPr>
      </p:pic>
      <p:sp>
        <p:nvSpPr>
          <p:cNvPr id="69" name="Shape 69"/>
          <p:cNvSpPr/>
          <p:nvPr/>
        </p:nvSpPr>
        <p:spPr>
          <a:xfrm>
            <a:off x="5777451" y="3618538"/>
            <a:ext cx="2011998"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Group Owner</a:t>
            </a:r>
          </a:p>
        </p:txBody>
      </p:sp>
      <p:sp>
        <p:nvSpPr>
          <p:cNvPr id="70" name="Shape 70"/>
          <p:cNvSpPr/>
          <p:nvPr/>
        </p:nvSpPr>
        <p:spPr>
          <a:xfrm>
            <a:off x="5782146" y="4196378"/>
            <a:ext cx="900113" cy="41243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Client</a:t>
            </a:r>
          </a:p>
        </p:txBody>
      </p:sp>
      <p:pic>
        <p:nvPicPr>
          <p:cNvPr id="71" name="pasted-image.pdf"/>
          <p:cNvPicPr/>
          <p:nvPr/>
        </p:nvPicPr>
        <p:blipFill>
          <a:blip r:embed="rId6">
            <a:extLst/>
          </a:blip>
          <a:stretch>
            <a:fillRect/>
          </a:stretch>
        </p:blipFill>
        <p:spPr>
          <a:xfrm>
            <a:off x="5246640" y="3618538"/>
            <a:ext cx="412432" cy="412431"/>
          </a:xfrm>
          <a:prstGeom prst="rect">
            <a:avLst/>
          </a:prstGeom>
          <a:ln w="3175">
            <a:miter lim="400000"/>
          </a:ln>
        </p:spPr>
      </p:pic>
      <p:pic>
        <p:nvPicPr>
          <p:cNvPr id="72" name="pasted-image.pdf"/>
          <p:cNvPicPr/>
          <p:nvPr/>
        </p:nvPicPr>
        <p:blipFill>
          <a:blip r:embed="rId7">
            <a:extLst/>
          </a:blip>
          <a:stretch>
            <a:fillRect/>
          </a:stretch>
        </p:blipFill>
        <p:spPr>
          <a:xfrm>
            <a:off x="5246640" y="4196378"/>
            <a:ext cx="412432" cy="412431"/>
          </a:xfrm>
          <a:prstGeom prst="rect">
            <a:avLst/>
          </a:prstGeom>
          <a:ln w="3175">
            <a:miter lim="400000"/>
          </a:ln>
        </p:spPr>
      </p:pic>
    </p:spTree>
  </p:cSld>
  <p:clrMapOvr>
    <a:masterClrMapping/>
  </p:clrMapOvr>
  <p:transition spd="fast" advClick="1">
    <p:dissolve/>
  </p:transition>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417" name="Shape 417"/>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418" name="Shape 418"/>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419"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pic>
        <p:nvPicPr>
          <p:cNvPr id="420" name="ic_launcher_pingpong.png"/>
          <p:cNvPicPr/>
          <p:nvPr/>
        </p:nvPicPr>
        <p:blipFill>
          <a:blip r:embed="rId3">
            <a:extLst/>
          </a:blip>
          <a:stretch>
            <a:fillRect/>
          </a:stretch>
        </p:blipFill>
        <p:spPr>
          <a:xfrm>
            <a:off x="1333107" y="3532803"/>
            <a:ext cx="872877" cy="872878"/>
          </a:xfrm>
          <a:prstGeom prst="rect">
            <a:avLst/>
          </a:prstGeom>
          <a:ln w="3175">
            <a:miter lim="400000"/>
          </a:ln>
        </p:spPr>
      </p:pic>
      <p:sp>
        <p:nvSpPr>
          <p:cNvPr id="421" name="Shape 421"/>
          <p:cNvSpPr/>
          <p:nvPr/>
        </p:nvSpPr>
        <p:spPr>
          <a:xfrm>
            <a:off x="2948254" y="3259968"/>
            <a:ext cx="9892922" cy="3282834"/>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Un dispositivo “salta” da un gruppo all’altro</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Esegue il trasferimento di un file</a:t>
            </a: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lgn="l">
              <a:buSzPct val="75000"/>
              <a:buChar char="•"/>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Gestisce le riconnessioni automatiche</a:t>
            </a:r>
          </a:p>
        </p:txBody>
      </p:sp>
      <p:sp>
        <p:nvSpPr>
          <p:cNvPr id="422" name="Shape 422"/>
          <p:cNvSpPr/>
          <p:nvPr/>
        </p:nvSpPr>
        <p:spPr>
          <a:xfrm>
            <a:off x="3938690" y="7711088"/>
            <a:ext cx="7912051" cy="1044484"/>
          </a:xfrm>
          <a:prstGeom prst="rect">
            <a:avLst/>
          </a:prstGeom>
          <a:ln w="3175">
            <a:miter lim="400000"/>
          </a:ln>
          <a:extLst>
            <a:ext uri="{C572A759-6A51-4108-AA02-DFA0A04FC94B}">
              <ma14:wrappingTextBoxFlag xmlns:ma14="http://schemas.microsoft.com/office/mac/drawingml/2011/main" val="1"/>
            </a:ext>
          </a:extLst>
        </p:spPr>
        <p:txBody>
          <a:bodyPr lIns="20320" tIns="20320" rIns="20320" bIns="20320" anchor="ctr">
            <a:spAutoFit/>
          </a:body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Convincere l’utente di poter partecipare </a:t>
            </a:r>
            <a:endParaRPr sz="33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a più gruppi contemporaneamente</a:t>
            </a:r>
          </a:p>
        </p:txBody>
      </p:sp>
      <p:sp>
        <p:nvSpPr>
          <p:cNvPr id="423" name="Shape 423"/>
          <p:cNvSpPr/>
          <p:nvPr/>
        </p:nvSpPr>
        <p:spPr>
          <a:xfrm rot="5400000">
            <a:off x="7431819" y="6608875"/>
            <a:ext cx="925793" cy="925793"/>
          </a:xfrm>
          <a:prstGeom prst="rightArrow">
            <a:avLst>
              <a:gd name="adj1" fmla="val 32000"/>
              <a:gd name="adj2" fmla="val 54504"/>
            </a:avLst>
          </a:prstGeom>
          <a:blipFill>
            <a:blip r:embed="rId4"/>
          </a:blipFill>
          <a:ln w="3175">
            <a:miter lim="400000"/>
          </a:ln>
          <a:effectLst>
            <a:outerShdw sx="100000" sy="100000" kx="0" ky="0" algn="b" rotWithShape="0" blurRad="63500" dist="36495" dir="5400000">
              <a:srgbClr val="000000">
                <a:alpha val="27259"/>
              </a:srgbClr>
            </a:outerShdw>
          </a:effectLst>
        </p:spPr>
        <p:txBody>
          <a:bodyPr lIns="0" tIns="0" rIns="0" bIns="0" anchor="ctr"/>
          <a:lstStyle/>
          <a:p>
            <a:pPr lvl="0">
              <a:defRPr sz="2600">
                <a:solidFill>
                  <a:srgbClr val="FFFFFF"/>
                </a:solidFill>
                <a:effectLst>
                  <a:outerShdw sx="100000" sy="100000" kx="0" ky="0" algn="b" rotWithShape="0" blurRad="38100" dist="12700" dir="5400000">
                    <a:srgbClr val="000000">
                      <a:alpha val="80000"/>
                    </a:srgbClr>
                  </a:outerShdw>
                </a:effectLst>
              </a:defRPr>
            </a:pPr>
          </a:p>
        </p:txBody>
      </p:sp>
      <p:sp>
        <p:nvSpPr>
          <p:cNvPr id="424" name="Shape 424"/>
          <p:cNvSpPr/>
          <p:nvPr/>
        </p:nvSpPr>
        <p:spPr>
          <a:xfrm>
            <a:off x="504934" y="2242064"/>
            <a:ext cx="1940129" cy="536485"/>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PingPong</a:t>
            </a:r>
          </a:p>
        </p:txBody>
      </p:sp>
    </p:spTree>
  </p:cSld>
  <p:clrMapOvr>
    <a:masterClrMapping/>
  </p:clrMapOvr>
  <p:transition spd="fast" advClick="1">
    <p:dissolve/>
  </p:transition>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426" name="Shape 426"/>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427" name="Shape 427"/>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428" name="pingpong-details.png"/>
          <p:cNvPicPr/>
          <p:nvPr/>
        </p:nvPicPr>
        <p:blipFill>
          <a:blip r:embed="rId2">
            <a:extLst/>
          </a:blip>
          <a:stretch>
            <a:fillRect/>
          </a:stretch>
        </p:blipFill>
        <p:spPr>
          <a:xfrm>
            <a:off x="8004443" y="3352427"/>
            <a:ext cx="3136901" cy="5562601"/>
          </a:xfrm>
          <a:prstGeom prst="rect">
            <a:avLst/>
          </a:prstGeom>
          <a:ln w="3175">
            <a:miter lim="400000"/>
          </a:ln>
        </p:spPr>
      </p:pic>
      <p:pic>
        <p:nvPicPr>
          <p:cNvPr id="429" name="pingpong-main.png"/>
          <p:cNvPicPr/>
          <p:nvPr/>
        </p:nvPicPr>
        <p:blipFill>
          <a:blip r:embed="rId3">
            <a:extLst/>
          </a:blip>
          <a:stretch>
            <a:fillRect/>
          </a:stretch>
        </p:blipFill>
        <p:spPr>
          <a:xfrm>
            <a:off x="1828621" y="3358777"/>
            <a:ext cx="3129755" cy="5562601"/>
          </a:xfrm>
          <a:prstGeom prst="rect">
            <a:avLst/>
          </a:prstGeom>
          <a:ln w="3175">
            <a:miter lim="400000"/>
          </a:ln>
        </p:spPr>
      </p:pic>
      <p:pic>
        <p:nvPicPr>
          <p:cNvPr id="430" name="android_framework_applications.png"/>
          <p:cNvPicPr/>
          <p:nvPr/>
        </p:nvPicPr>
        <p:blipFill>
          <a:blip r:embed="rId4">
            <a:extLst/>
          </a:blip>
          <a:stretch>
            <a:fillRect/>
          </a:stretch>
        </p:blipFill>
        <p:spPr>
          <a:xfrm>
            <a:off x="11025709" y="222818"/>
            <a:ext cx="2708499" cy="1868865"/>
          </a:xfrm>
          <a:prstGeom prst="rect">
            <a:avLst/>
          </a:prstGeom>
          <a:ln w="3175">
            <a:miter lim="400000"/>
          </a:ln>
        </p:spPr>
      </p:pic>
      <p:sp>
        <p:nvSpPr>
          <p:cNvPr id="431" name="Shape 431"/>
          <p:cNvSpPr/>
          <p:nvPr/>
        </p:nvSpPr>
        <p:spPr>
          <a:xfrm>
            <a:off x="504934" y="2242064"/>
            <a:ext cx="1940129" cy="536485"/>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PingPong</a:t>
            </a:r>
          </a:p>
        </p:txBody>
      </p:sp>
    </p:spTree>
  </p:cSld>
  <p:clrMapOvr>
    <a:masterClrMapping/>
  </p:clrMapOvr>
  <p:transition spd="fast" advClick="1">
    <p:dissolve/>
  </p:transition>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433" name="Shape 433"/>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434" name="Shape 434"/>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435"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pic>
        <p:nvPicPr>
          <p:cNvPr id="436" name="1.png"/>
          <p:cNvPicPr/>
          <p:nvPr/>
        </p:nvPicPr>
        <p:blipFill>
          <a:blip r:embed="rId3">
            <a:extLst/>
          </a:blip>
          <a:stretch>
            <a:fillRect/>
          </a:stretch>
        </p:blipFill>
        <p:spPr>
          <a:xfrm>
            <a:off x="2076450" y="3320947"/>
            <a:ext cx="8851900" cy="5486401"/>
          </a:xfrm>
          <a:prstGeom prst="rect">
            <a:avLst/>
          </a:prstGeom>
          <a:ln w="3175">
            <a:miter lim="400000"/>
          </a:ln>
        </p:spPr>
      </p:pic>
      <p:sp>
        <p:nvSpPr>
          <p:cNvPr id="437" name="Shape 437"/>
          <p:cNvSpPr/>
          <p:nvPr/>
        </p:nvSpPr>
        <p:spPr>
          <a:xfrm>
            <a:off x="504934" y="2242064"/>
            <a:ext cx="1940129" cy="536485"/>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PingPong</a:t>
            </a:r>
          </a:p>
        </p:txBody>
      </p:sp>
    </p:spTree>
  </p:cSld>
  <p:clrMapOvr>
    <a:masterClrMapping/>
  </p:clrMapOvr>
  <p:transition spd="fast" advClick="1">
    <p:dissolve/>
  </p:transition>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439" name="Shape 439"/>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440" name="Shape 440"/>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441"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pic>
        <p:nvPicPr>
          <p:cNvPr id="442" name="2.png"/>
          <p:cNvPicPr/>
          <p:nvPr/>
        </p:nvPicPr>
        <p:blipFill>
          <a:blip r:embed="rId3">
            <a:extLst/>
          </a:blip>
          <a:stretch>
            <a:fillRect/>
          </a:stretch>
        </p:blipFill>
        <p:spPr>
          <a:xfrm>
            <a:off x="2076450" y="3320947"/>
            <a:ext cx="8851900" cy="5486401"/>
          </a:xfrm>
          <a:prstGeom prst="rect">
            <a:avLst/>
          </a:prstGeom>
          <a:ln w="3175">
            <a:miter lim="400000"/>
          </a:ln>
        </p:spPr>
      </p:pic>
      <p:sp>
        <p:nvSpPr>
          <p:cNvPr id="443" name="Shape 443"/>
          <p:cNvSpPr/>
          <p:nvPr/>
        </p:nvSpPr>
        <p:spPr>
          <a:xfrm>
            <a:off x="504934" y="2242064"/>
            <a:ext cx="1940129" cy="536485"/>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PingPong</a:t>
            </a:r>
          </a:p>
        </p:txBody>
      </p:sp>
    </p:spTree>
  </p:cSld>
  <p:clrMapOvr>
    <a:masterClrMapping/>
  </p:clrMapOvr>
  <p:transition spd="fast" advClick="1">
    <p:dissolve/>
  </p:transition>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445" name="Shape 445"/>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446" name="Shape 446"/>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447"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pic>
        <p:nvPicPr>
          <p:cNvPr id="448" name="3.png"/>
          <p:cNvPicPr/>
          <p:nvPr/>
        </p:nvPicPr>
        <p:blipFill>
          <a:blip r:embed="rId3">
            <a:extLst/>
          </a:blip>
          <a:stretch>
            <a:fillRect/>
          </a:stretch>
        </p:blipFill>
        <p:spPr>
          <a:xfrm>
            <a:off x="2076450" y="3320947"/>
            <a:ext cx="8851900" cy="5486401"/>
          </a:xfrm>
          <a:prstGeom prst="rect">
            <a:avLst/>
          </a:prstGeom>
          <a:ln w="3175">
            <a:miter lim="400000"/>
          </a:ln>
        </p:spPr>
      </p:pic>
      <p:sp>
        <p:nvSpPr>
          <p:cNvPr id="449" name="Shape 449"/>
          <p:cNvSpPr/>
          <p:nvPr/>
        </p:nvSpPr>
        <p:spPr>
          <a:xfrm>
            <a:off x="504934" y="2242064"/>
            <a:ext cx="1940129" cy="536485"/>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PingPong</a:t>
            </a:r>
          </a:p>
        </p:txBody>
      </p:sp>
    </p:spTree>
  </p:cSld>
  <p:clrMapOvr>
    <a:masterClrMapping/>
  </p:clrMapOvr>
  <p:transition spd="fast" advClick="1">
    <p:dissolve/>
  </p:transition>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451" name="Shape 451"/>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452" name="Shape 452"/>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453"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pic>
        <p:nvPicPr>
          <p:cNvPr id="454" name="ic_launcher_pingpong.png"/>
          <p:cNvPicPr/>
          <p:nvPr/>
        </p:nvPicPr>
        <p:blipFill>
          <a:blip r:embed="rId3">
            <a:extLst/>
          </a:blip>
          <a:stretch>
            <a:fillRect/>
          </a:stretch>
        </p:blipFill>
        <p:spPr>
          <a:xfrm>
            <a:off x="728850" y="4216646"/>
            <a:ext cx="1320309" cy="1320308"/>
          </a:xfrm>
          <a:prstGeom prst="rect">
            <a:avLst/>
          </a:prstGeom>
          <a:ln w="3175">
            <a:miter lim="400000"/>
          </a:ln>
        </p:spPr>
      </p:pic>
      <p:sp>
        <p:nvSpPr>
          <p:cNvPr id="455" name="Shape 455"/>
          <p:cNvSpPr/>
          <p:nvPr/>
        </p:nvSpPr>
        <p:spPr>
          <a:xfrm rot="5400000">
            <a:off x="7239441" y="6579705"/>
            <a:ext cx="925794" cy="925793"/>
          </a:xfrm>
          <a:prstGeom prst="rightArrow">
            <a:avLst>
              <a:gd name="adj1" fmla="val 32000"/>
              <a:gd name="adj2" fmla="val 54504"/>
            </a:avLst>
          </a:prstGeom>
          <a:blipFill>
            <a:blip r:embed="rId4"/>
          </a:blipFill>
          <a:ln w="3175">
            <a:miter lim="400000"/>
          </a:ln>
          <a:effectLst>
            <a:outerShdw sx="100000" sy="100000" kx="0" ky="0" algn="b" rotWithShape="0" blurRad="63500" dist="36495" dir="5400000">
              <a:srgbClr val="000000">
                <a:alpha val="27259"/>
              </a:srgbClr>
            </a:outerShdw>
          </a:effectLst>
        </p:spPr>
        <p:txBody>
          <a:bodyPr lIns="0" tIns="0" rIns="0" bIns="0" anchor="ctr"/>
          <a:lstStyle/>
          <a:p>
            <a:pPr lvl="0">
              <a:defRPr sz="2600">
                <a:solidFill>
                  <a:srgbClr val="FFFFFF"/>
                </a:solidFill>
                <a:effectLst>
                  <a:outerShdw sx="100000" sy="100000" kx="0" ky="0" algn="b" rotWithShape="0" blurRad="38100" dist="12700" dir="5400000">
                    <a:srgbClr val="000000">
                      <a:alpha val="80000"/>
                    </a:srgbClr>
                  </a:outerShdw>
                </a:effectLst>
              </a:defRPr>
            </a:pPr>
          </a:p>
        </p:txBody>
      </p:sp>
      <p:sp>
        <p:nvSpPr>
          <p:cNvPr id="456" name="Shape 456"/>
          <p:cNvSpPr/>
          <p:nvPr/>
        </p:nvSpPr>
        <p:spPr>
          <a:xfrm>
            <a:off x="3145160" y="7596596"/>
            <a:ext cx="9114356" cy="1552485"/>
          </a:xfrm>
          <a:prstGeom prst="rect">
            <a:avLst/>
          </a:prstGeom>
          <a:ln w="3175">
            <a:miter lim="400000"/>
          </a:ln>
          <a:extLst>
            <a:ext uri="{C572A759-6A51-4108-AA02-DFA0A04FC94B}">
              <ma14:wrappingTextBoxFlag xmlns:ma14="http://schemas.microsoft.com/office/mac/drawingml/2011/main" val="1"/>
            </a:ext>
          </a:extLst>
        </p:spPr>
        <p:txBody>
          <a:bodyPr lIns="20320" tIns="20320" rIns="20320" bIns="20320" anchor="ctr">
            <a:spAutoFit/>
          </a:bodyPr>
          <a:lstStyle>
            <a:lvl1pPr>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PingPong funziona in un ambiente controllato, ma non è utilizzabile in uno scenario reale</a:t>
            </a:r>
            <a:endParaRPr sz="3300">
              <a:solidFill>
                <a:srgbClr val="FFFFFF"/>
              </a:solidFill>
              <a:effectLst>
                <a:outerShdw sx="100000" sy="100000" kx="0" ky="0" algn="b" rotWithShape="0" blurRad="50800" dist="25400" dir="5400000">
                  <a:srgbClr val="000000"/>
                </a:outerShdw>
              </a:effectLst>
            </a:endParaRPr>
          </a:p>
        </p:txBody>
      </p:sp>
      <p:sp>
        <p:nvSpPr>
          <p:cNvPr id="457" name="Shape 457"/>
          <p:cNvSpPr/>
          <p:nvPr/>
        </p:nvSpPr>
        <p:spPr>
          <a:xfrm>
            <a:off x="2933735" y="3767722"/>
            <a:ext cx="9537206" cy="2568485"/>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marL="508000" indent="-508000" algn="l">
              <a:buSzPct val="60000"/>
              <a:buBlip>
                <a:blip r:embed="rId5"/>
              </a:buBlip>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Idea realmente attuabile con le API di Android</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508000" indent="-508000" algn="l">
              <a:buSzPct val="60000"/>
              <a:buBlip>
                <a:blip r:embed="rId6"/>
              </a:buBlip>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La fase di Discovery è troppo lenta</a:t>
            </a:r>
            <a:endParaRPr sz="3300">
              <a:solidFill>
                <a:srgbClr val="FFFFFF"/>
              </a:solidFill>
              <a:effectLst>
                <a:outerShdw sx="100000" sy="100000" kx="0" ky="0" algn="b" rotWithShape="0" blurRad="50800" dist="25400" dir="5400000">
                  <a:srgbClr val="000000"/>
                </a:outerShdw>
              </a:effectLst>
            </a:endParaRPr>
          </a:p>
          <a:p>
            <a:pPr lvl="0" marL="508000" indent="-508000" algn="l">
              <a:buSzPct val="60000"/>
              <a:buBlip>
                <a:blip r:embed="rId6"/>
              </a:buBlip>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508000" indent="-508000" algn="l">
              <a:buSzPct val="60000"/>
              <a:buBlip>
                <a:blip r:embed="rId6"/>
              </a:buBlip>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Richiede la sincronizzazione tra i dispositivi</a:t>
            </a:r>
          </a:p>
        </p:txBody>
      </p:sp>
      <p:sp>
        <p:nvSpPr>
          <p:cNvPr id="458" name="Shape 458"/>
          <p:cNvSpPr/>
          <p:nvPr/>
        </p:nvSpPr>
        <p:spPr>
          <a:xfrm>
            <a:off x="504934" y="2242064"/>
            <a:ext cx="1940129" cy="536485"/>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PingPong</a:t>
            </a:r>
          </a:p>
        </p:txBody>
      </p:sp>
    </p:spTree>
  </p:cSld>
  <p:clrMapOvr>
    <a:masterClrMapping/>
  </p:clrMapOvr>
  <p:transition spd="fast" advClick="1">
    <p:dissolve/>
  </p:transition>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460" name="Shape 460"/>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Applications</a:t>
            </a:r>
          </a:p>
        </p:txBody>
      </p:sp>
      <p:sp>
        <p:nvSpPr>
          <p:cNvPr id="461" name="Shape 461"/>
          <p:cNvSpPr/>
          <p:nvPr>
            <p:ph type="sldNum" sz="quarter" idx="4294967295"/>
          </p:nvPr>
        </p:nvSpPr>
        <p:spPr>
          <a:xfrm>
            <a:off x="6376873" y="9400120"/>
            <a:ext cx="251054"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462" name="android_framework_applications.png"/>
          <p:cNvPicPr/>
          <p:nvPr/>
        </p:nvPicPr>
        <p:blipFill>
          <a:blip r:embed="rId2">
            <a:extLst/>
          </a:blip>
          <a:stretch>
            <a:fillRect/>
          </a:stretch>
        </p:blipFill>
        <p:spPr>
          <a:xfrm>
            <a:off x="11025709" y="222818"/>
            <a:ext cx="2708499" cy="1868865"/>
          </a:xfrm>
          <a:prstGeom prst="rect">
            <a:avLst/>
          </a:prstGeom>
          <a:ln w="3175">
            <a:miter lim="400000"/>
          </a:ln>
        </p:spPr>
      </p:pic>
      <p:sp>
        <p:nvSpPr>
          <p:cNvPr id="463" name="Shape 463"/>
          <p:cNvSpPr/>
          <p:nvPr/>
        </p:nvSpPr>
        <p:spPr>
          <a:xfrm>
            <a:off x="1656164" y="2900261"/>
            <a:ext cx="413462" cy="548816"/>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defRPr>
                <a:solidFill>
                  <a:srgbClr val="FFFFFF"/>
                </a:solidFill>
              </a:defRPr>
            </a:lvl1pPr>
          </a:lstStyle>
          <a:p>
            <a:pPr lvl="0">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1)</a:t>
            </a:r>
          </a:p>
        </p:txBody>
      </p:sp>
      <p:sp>
        <p:nvSpPr>
          <p:cNvPr id="464" name="Shape 464"/>
          <p:cNvSpPr/>
          <p:nvPr/>
        </p:nvSpPr>
        <p:spPr>
          <a:xfrm>
            <a:off x="1656164" y="4602392"/>
            <a:ext cx="413462" cy="548816"/>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defRPr>
                <a:solidFill>
                  <a:srgbClr val="FFFFFF"/>
                </a:solidFill>
              </a:defRPr>
            </a:lvl1pPr>
          </a:lstStyle>
          <a:p>
            <a:pPr lvl="0">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2)</a:t>
            </a:r>
          </a:p>
        </p:txBody>
      </p:sp>
      <p:sp>
        <p:nvSpPr>
          <p:cNvPr id="465" name="Shape 465"/>
          <p:cNvSpPr/>
          <p:nvPr/>
        </p:nvSpPr>
        <p:spPr>
          <a:xfrm>
            <a:off x="510965" y="7165678"/>
            <a:ext cx="11096964" cy="2110915"/>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p>
            <a:pPr lvl="0" algn="l">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Ciclo PingPong lento a causa:</a:t>
            </a:r>
            <a:endParaRPr sz="3400">
              <a:solidFill>
                <a:srgbClr val="FFFFFF"/>
              </a:solidFill>
              <a:effectLst>
                <a:outerShdw sx="100000" sy="100000" kx="0" ky="0" algn="b" rotWithShape="0" blurRad="50800" dist="25400" dir="5400000">
                  <a:srgbClr val="000000"/>
                </a:outerShdw>
              </a:effectLst>
            </a:endParaRPr>
          </a:p>
          <a:p>
            <a:pPr lvl="0" marL="403639" indent="-403639" algn="l">
              <a:buSzPct val="75000"/>
              <a:buChar char="•"/>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delle basse performance della fase di Discovery </a:t>
            </a:r>
            <a:endParaRPr sz="3400">
              <a:solidFill>
                <a:srgbClr val="FFFFFF"/>
              </a:solidFill>
              <a:effectLst>
                <a:outerShdw sx="100000" sy="100000" kx="0" ky="0" algn="b" rotWithShape="0" blurRad="50800" dist="25400" dir="5400000">
                  <a:srgbClr val="000000"/>
                </a:outerShdw>
              </a:effectLst>
            </a:endParaRPr>
          </a:p>
          <a:p>
            <a:pPr lvl="0" marL="403639" indent="-403639" algn="l">
              <a:buSzPct val="75000"/>
              <a:buChar char="•"/>
              <a:defRPr sz="1800">
                <a:solidFill>
                  <a:srgbClr val="000000"/>
                </a:solidFill>
                <a:effectLst/>
              </a:defRPr>
            </a:pPr>
            <a:r>
              <a:rPr sz="3400">
                <a:solidFill>
                  <a:srgbClr val="FFFFFF"/>
                </a:solidFill>
                <a:effectLst>
                  <a:outerShdw sx="100000" sy="100000" kx="0" ky="0" algn="b" rotWithShape="0" blurRad="50800" dist="25400" dir="5400000">
                    <a:srgbClr val="000000"/>
                  </a:outerShdw>
                </a:effectLst>
              </a:rPr>
              <a:t>della difficoltà di sincronizzazione dovuta da Android</a:t>
            </a:r>
            <a:endParaRPr sz="3400">
              <a:solidFill>
                <a:srgbClr val="FFFFFF"/>
              </a:solidFill>
              <a:effectLst>
                <a:outerShdw sx="100000" sy="100000" kx="0" ky="0" algn="b" rotWithShape="0" blurRad="50800" dist="25400" dir="5400000">
                  <a:srgbClr val="000000"/>
                </a:outerShdw>
              </a:effectLst>
            </a:endParaRPr>
          </a:p>
        </p:txBody>
      </p:sp>
      <p:pic>
        <p:nvPicPr>
          <p:cNvPr id="466" name="pingpong-state.png"/>
          <p:cNvPicPr/>
          <p:nvPr/>
        </p:nvPicPr>
        <p:blipFill>
          <a:blip r:embed="rId3">
            <a:extLst/>
          </a:blip>
          <a:stretch>
            <a:fillRect/>
          </a:stretch>
        </p:blipFill>
        <p:spPr>
          <a:xfrm>
            <a:off x="2279650" y="2711450"/>
            <a:ext cx="8445500" cy="4330700"/>
          </a:xfrm>
          <a:prstGeom prst="rect">
            <a:avLst/>
          </a:prstGeom>
          <a:ln w="3175">
            <a:miter lim="400000"/>
          </a:ln>
        </p:spPr>
      </p:pic>
      <p:sp>
        <p:nvSpPr>
          <p:cNvPr id="467" name="Shape 467"/>
          <p:cNvSpPr/>
          <p:nvPr/>
        </p:nvSpPr>
        <p:spPr>
          <a:xfrm>
            <a:off x="504934" y="1852658"/>
            <a:ext cx="1940129" cy="536484"/>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PingPong</a:t>
            </a:r>
          </a:p>
        </p:txBody>
      </p:sp>
    </p:spTree>
  </p:cSld>
  <p:clrMapOvr>
    <a:masterClrMapping/>
  </p:clrMapOvr>
  <p:transition spd="fast" advClick="1">
    <p:dissolve/>
  </p:transition>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pic>
        <p:nvPicPr>
          <p:cNvPr id="76" name="pasted-image.pdf"/>
          <p:cNvPicPr/>
          <p:nvPr/>
        </p:nvPicPr>
        <p:blipFill>
          <a:blip r:embed="rId4">
            <a:extLst/>
          </a:blip>
          <a:stretch>
            <a:fillRect/>
          </a:stretch>
        </p:blipFill>
        <p:spPr>
          <a:xfrm>
            <a:off x="5334944" y="3150939"/>
            <a:ext cx="535624" cy="535624"/>
          </a:xfrm>
          <a:prstGeom prst="rect">
            <a:avLst/>
          </a:prstGeom>
          <a:ln w="3175">
            <a:miter lim="400000"/>
          </a:ln>
        </p:spPr>
      </p:pic>
      <p:sp>
        <p:nvSpPr>
          <p:cNvPr id="77" name="Shape 77"/>
          <p:cNvSpPr/>
          <p:nvPr>
            <p:ph type="title"/>
          </p:nvPr>
        </p:nvSpPr>
        <p:spPr>
          <a:xfrm>
            <a:off x="2197099" y="443510"/>
            <a:ext cx="8610602"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Wi-Fi Direct (2)</a:t>
            </a:r>
          </a:p>
        </p:txBody>
      </p:sp>
      <p:sp>
        <p:nvSpPr>
          <p:cNvPr id="78" name="Shape 78"/>
          <p:cNvSpPr/>
          <p:nvPr>
            <p:ph type="sldNum" sz="quarter" idx="4294967295"/>
          </p:nvPr>
        </p:nvSpPr>
        <p:spPr>
          <a:xfrm>
            <a:off x="6426301" y="9400120"/>
            <a:ext cx="152198"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79" name="Shape 79"/>
          <p:cNvSpPr/>
          <p:nvPr/>
        </p:nvSpPr>
        <p:spPr>
          <a:xfrm>
            <a:off x="685747" y="1801948"/>
            <a:ext cx="891015" cy="1004397"/>
          </a:xfrm>
          <a:prstGeom prst="rect">
            <a:avLst/>
          </a:prstGeom>
          <a:ln w="3175">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0" algn="l" defTabSz="775969">
              <a:defRPr sz="1800">
                <a:solidFill>
                  <a:srgbClr val="000000"/>
                </a:solidFill>
                <a:effectLst/>
              </a:defRPr>
            </a:pPr>
            <a:endParaRPr sz="3102">
              <a:solidFill>
                <a:srgbClr val="FFFFFF"/>
              </a:solidFill>
              <a:effectLst>
                <a:outerShdw sx="100000" sy="100000" kx="0" ky="0" algn="b" rotWithShape="0" blurRad="47752" dist="23876" dir="5400000">
                  <a:srgbClr val="000000"/>
                </a:outerShdw>
              </a:effectLst>
            </a:endParaRPr>
          </a:p>
        </p:txBody>
      </p:sp>
      <p:pic>
        <p:nvPicPr>
          <p:cNvPr id="80" name="go_trasparenza.png"/>
          <p:cNvPicPr/>
          <p:nvPr/>
        </p:nvPicPr>
        <p:blipFill>
          <a:blip r:embed="rId5">
            <a:extLst/>
          </a:blip>
          <a:stretch>
            <a:fillRect/>
          </a:stretch>
        </p:blipFill>
        <p:spPr>
          <a:xfrm>
            <a:off x="2082654" y="2953274"/>
            <a:ext cx="2014774" cy="2037161"/>
          </a:xfrm>
          <a:prstGeom prst="rect">
            <a:avLst/>
          </a:prstGeom>
          <a:ln w="3175">
            <a:miter lim="400000"/>
          </a:ln>
        </p:spPr>
      </p:pic>
      <p:pic>
        <p:nvPicPr>
          <p:cNvPr id="81" name="client_trasparenza.png"/>
          <p:cNvPicPr/>
          <p:nvPr/>
        </p:nvPicPr>
        <p:blipFill>
          <a:blip r:embed="rId6">
            <a:extLst/>
          </a:blip>
          <a:stretch>
            <a:fillRect/>
          </a:stretch>
        </p:blipFill>
        <p:spPr>
          <a:xfrm>
            <a:off x="8938662" y="2953274"/>
            <a:ext cx="2014773" cy="2037161"/>
          </a:xfrm>
          <a:prstGeom prst="rect">
            <a:avLst/>
          </a:prstGeom>
          <a:ln w="3175">
            <a:miter lim="400000"/>
          </a:ln>
        </p:spPr>
      </p:pic>
      <p:sp>
        <p:nvSpPr>
          <p:cNvPr id="82" name="Shape 82"/>
          <p:cNvSpPr/>
          <p:nvPr>
            <p:ph type="body" idx="4294967295"/>
          </p:nvPr>
        </p:nvSpPr>
        <p:spPr>
          <a:xfrm>
            <a:off x="349401" y="6650559"/>
            <a:ext cx="12305997" cy="2160077"/>
          </a:xfrm>
          <a:prstGeom prst="rect">
            <a:avLst/>
          </a:prstGeom>
        </p:spPr>
        <p:txBody>
          <a:bodyPr anchor="t"/>
          <a:lstStyle/>
          <a:p>
            <a:pPr lvl="0" marL="0" indent="0" algn="ctr">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Le specifiche NON vietano ad un dispositivo </a:t>
            </a:r>
            <a:endParaRPr sz="3300">
              <a:solidFill>
                <a:srgbClr val="FFFFFF"/>
              </a:solidFill>
              <a:effectLst>
                <a:outerShdw sx="100000" sy="100000" kx="0" ky="0" algn="b" rotWithShape="0" blurRad="50800" dist="25400" dir="5400000">
                  <a:srgbClr val="000000"/>
                </a:outerShdw>
              </a:effectLst>
            </a:endParaRPr>
          </a:p>
          <a:p>
            <a:pPr lvl="0" marL="0" indent="0" algn="ctr">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di partecipare a più gruppi contemporaneamente. </a:t>
            </a:r>
            <a:endParaRPr sz="3300">
              <a:solidFill>
                <a:srgbClr val="FFFFFF"/>
              </a:solidFill>
              <a:effectLst>
                <a:outerShdw sx="100000" sy="100000" kx="0" ky="0" algn="b" rotWithShape="0" blurRad="50800" dist="25400" dir="5400000">
                  <a:srgbClr val="000000"/>
                </a:outerShdw>
              </a:effectLst>
            </a:endParaRPr>
          </a:p>
        </p:txBody>
      </p:sp>
      <p:sp>
        <p:nvSpPr>
          <p:cNvPr id="83" name="Shape 83"/>
          <p:cNvSpPr/>
          <p:nvPr/>
        </p:nvSpPr>
        <p:spPr>
          <a:xfrm>
            <a:off x="5927351" y="3212535"/>
            <a:ext cx="1164591" cy="41243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Gruppo</a:t>
            </a:r>
          </a:p>
        </p:txBody>
      </p:sp>
      <p:pic>
        <p:nvPicPr>
          <p:cNvPr id="84" name="pasted-image.pdf"/>
          <p:cNvPicPr/>
          <p:nvPr/>
        </p:nvPicPr>
        <p:blipFill>
          <a:blip r:embed="rId7">
            <a:extLst/>
          </a:blip>
          <a:stretch>
            <a:fillRect/>
          </a:stretch>
        </p:blipFill>
        <p:spPr>
          <a:xfrm>
            <a:off x="8695804" y="2708910"/>
            <a:ext cx="2500489" cy="2500489"/>
          </a:xfrm>
          <a:prstGeom prst="rect">
            <a:avLst/>
          </a:prstGeom>
          <a:ln w="3175">
            <a:miter lim="400000"/>
          </a:ln>
        </p:spPr>
      </p:pic>
      <p:pic>
        <p:nvPicPr>
          <p:cNvPr id="85" name="pasted-image.pdf"/>
          <p:cNvPicPr/>
          <p:nvPr/>
        </p:nvPicPr>
        <p:blipFill>
          <a:blip r:embed="rId7">
            <a:extLst/>
          </a:blip>
          <a:stretch>
            <a:fillRect/>
          </a:stretch>
        </p:blipFill>
        <p:spPr>
          <a:xfrm>
            <a:off x="1837377" y="2708910"/>
            <a:ext cx="2500490" cy="2500489"/>
          </a:xfrm>
          <a:prstGeom prst="rect">
            <a:avLst/>
          </a:prstGeom>
          <a:ln w="3175">
            <a:miter lim="400000"/>
          </a:ln>
        </p:spPr>
      </p:pic>
      <p:sp>
        <p:nvSpPr>
          <p:cNvPr id="86" name="Shape 86"/>
          <p:cNvSpPr/>
          <p:nvPr/>
        </p:nvSpPr>
        <p:spPr>
          <a:xfrm>
            <a:off x="5929586" y="3777097"/>
            <a:ext cx="2011998" cy="41243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Group Owner</a:t>
            </a:r>
          </a:p>
        </p:txBody>
      </p:sp>
      <p:sp>
        <p:nvSpPr>
          <p:cNvPr id="87" name="Shape 87"/>
          <p:cNvSpPr/>
          <p:nvPr/>
        </p:nvSpPr>
        <p:spPr>
          <a:xfrm>
            <a:off x="5934281" y="4354938"/>
            <a:ext cx="900113"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Client</a:t>
            </a:r>
          </a:p>
        </p:txBody>
      </p:sp>
      <p:pic>
        <p:nvPicPr>
          <p:cNvPr id="88" name="pasted-image.pdf"/>
          <p:cNvPicPr/>
          <p:nvPr/>
        </p:nvPicPr>
        <p:blipFill>
          <a:blip r:embed="rId8">
            <a:extLst/>
          </a:blip>
          <a:stretch>
            <a:fillRect/>
          </a:stretch>
        </p:blipFill>
        <p:spPr>
          <a:xfrm>
            <a:off x="5398775" y="3777097"/>
            <a:ext cx="412432" cy="412431"/>
          </a:xfrm>
          <a:prstGeom prst="rect">
            <a:avLst/>
          </a:prstGeom>
          <a:ln w="3175">
            <a:miter lim="400000"/>
          </a:ln>
        </p:spPr>
      </p:pic>
      <p:pic>
        <p:nvPicPr>
          <p:cNvPr id="89" name="pasted-image.pdf"/>
          <p:cNvPicPr/>
          <p:nvPr/>
        </p:nvPicPr>
        <p:blipFill>
          <a:blip r:embed="rId9">
            <a:extLst/>
          </a:blip>
          <a:stretch>
            <a:fillRect/>
          </a:stretch>
        </p:blipFill>
        <p:spPr>
          <a:xfrm>
            <a:off x="5398775" y="4354938"/>
            <a:ext cx="412432" cy="412431"/>
          </a:xfrm>
          <a:prstGeom prst="rect">
            <a:avLst/>
          </a:prstGeom>
          <a:ln w="3175">
            <a:miter lim="400000"/>
          </a:ln>
        </p:spPr>
      </p:pic>
    </p:spTree>
  </p:cSld>
  <p:clrMapOvr>
    <a:masterClrMapping/>
  </p:clrMapOvr>
  <p:transition spd="fast" advClick="1">
    <p:dissolve/>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pic>
        <p:nvPicPr>
          <p:cNvPr id="93" name="multuigroup.png"/>
          <p:cNvPicPr/>
          <p:nvPr/>
        </p:nvPicPr>
        <p:blipFill>
          <a:blip r:embed="rId4">
            <a:extLst/>
          </a:blip>
          <a:stretch>
            <a:fillRect/>
          </a:stretch>
        </p:blipFill>
        <p:spPr>
          <a:xfrm>
            <a:off x="3382894" y="2246653"/>
            <a:ext cx="6239012" cy="2389044"/>
          </a:xfrm>
          <a:prstGeom prst="rect">
            <a:avLst/>
          </a:prstGeom>
          <a:ln w="3175">
            <a:miter lim="400000"/>
          </a:ln>
        </p:spPr>
      </p:pic>
      <p:sp>
        <p:nvSpPr>
          <p:cNvPr id="94" name="Shape 94"/>
          <p:cNvSpPr/>
          <p:nvPr>
            <p:ph type="title"/>
          </p:nvPr>
        </p:nvSpPr>
        <p:spPr>
          <a:xfrm>
            <a:off x="2197099" y="443510"/>
            <a:ext cx="8610602" cy="1427481"/>
          </a:xfrm>
          <a:prstGeom prst="rect">
            <a:avLst/>
          </a:prstGeom>
        </p:spPr>
        <p:txBody>
          <a:bodyPr/>
          <a:lstStyle>
            <a:lvl1pPr defTabSz="808990">
              <a:defRPr sz="6272">
                <a:effectLst>
                  <a:outerShdw sx="100000" sy="100000" kx="0" ky="0" algn="b" rotWithShape="0" blurRad="49784" dist="24892" dir="5400000">
                    <a:srgbClr val="000000"/>
                  </a:outerShdw>
                </a:effectLst>
              </a:defRPr>
            </a:lvl1pPr>
          </a:lstStyle>
          <a:p>
            <a:pPr lvl="0">
              <a:defRPr b="0" sz="1800">
                <a:solidFill>
                  <a:srgbClr val="000000"/>
                </a:solidFill>
                <a:effectLst/>
              </a:defRPr>
            </a:pPr>
            <a:r>
              <a:rPr b="1" sz="6272">
                <a:solidFill>
                  <a:srgbClr val="FFFFFF"/>
                </a:solidFill>
                <a:effectLst>
                  <a:outerShdw sx="100000" sy="100000" kx="0" ky="0" algn="b" rotWithShape="0" blurRad="49784" dist="24892" dir="5400000">
                    <a:srgbClr val="000000"/>
                  </a:outerShdw>
                </a:effectLst>
              </a:rPr>
              <a:t>Wi-Fi Direct in Android</a:t>
            </a:r>
          </a:p>
        </p:txBody>
      </p:sp>
      <p:sp>
        <p:nvSpPr>
          <p:cNvPr id="95" name="Shape 95"/>
          <p:cNvSpPr/>
          <p:nvPr>
            <p:ph type="sldNum" sz="quarter" idx="4294967295"/>
          </p:nvPr>
        </p:nvSpPr>
        <p:spPr>
          <a:xfrm>
            <a:off x="6426301" y="9400120"/>
            <a:ext cx="152198"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96" name="Shape 96"/>
          <p:cNvSpPr/>
          <p:nvPr>
            <p:ph type="body" idx="4294967295"/>
          </p:nvPr>
        </p:nvSpPr>
        <p:spPr>
          <a:xfrm>
            <a:off x="506929" y="5161305"/>
            <a:ext cx="11990942" cy="3953705"/>
          </a:xfrm>
          <a:prstGeom prst="rect">
            <a:avLst/>
          </a:prstGeom>
        </p:spPr>
        <p:txBody>
          <a:bodyPr anchor="t"/>
          <a:lstStyle/>
          <a:p>
            <a:pPr lvl="0" marL="0" indent="0">
              <a:spcBef>
                <a:spcPts val="0"/>
              </a:spcBef>
              <a:buSzTx/>
              <a:buNone/>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In Android:</a:t>
            </a:r>
            <a:endParaRPr sz="3300">
              <a:solidFill>
                <a:srgbClr val="FFFFFF"/>
              </a:solidFill>
              <a:effectLst>
                <a:outerShdw sx="100000" sy="100000" kx="0" ky="0" algn="b" rotWithShape="0" blurRad="50800" dist="25400" dir="5400000">
                  <a:srgbClr val="000000"/>
                </a:outerShdw>
              </a:effectLst>
            </a:endParaRPr>
          </a:p>
          <a:p>
            <a:pPr lvl="0" marL="0" indent="0">
              <a:spcBef>
                <a:spcPts val="0"/>
              </a:spcBef>
              <a:buSzTx/>
              <a:buNone/>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un dispositivo NON può far parte di due o più gruppi.</a:t>
            </a: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endParaRPr sz="3300">
              <a:solidFill>
                <a:srgbClr val="FFFFFF"/>
              </a:solidFill>
              <a:effectLst>
                <a:outerShdw sx="100000" sy="100000" kx="0" ky="0" algn="b" rotWithShape="0" blurRad="50800" dist="25400" dir="5400000">
                  <a:srgbClr val="000000"/>
                </a:outerShdw>
              </a:effectLst>
            </a:endParaRPr>
          </a:p>
          <a:p>
            <a:pPr lvl="0" marL="391767" indent="-391767">
              <a:spcBef>
                <a:spcPts val="0"/>
              </a:spcBef>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la </a:t>
            </a:r>
            <a:r>
              <a:rPr sz="3300">
                <a:solidFill>
                  <a:srgbClr val="FFFFFF"/>
                </a:solidFill>
                <a:effectLst>
                  <a:outerShdw sx="100000" sy="100000" kx="0" ky="0" algn="b" rotWithShape="0" blurRad="50800" dist="25400" dir="5400000">
                    <a:srgbClr val="000000"/>
                  </a:outerShdw>
                </a:effectLst>
              </a:rPr>
              <a:t>fase di Discovery (</a:t>
            </a:r>
            <a:r>
              <a:rPr sz="3300">
                <a:solidFill>
                  <a:srgbClr val="FFFFFF"/>
                </a:solidFill>
                <a:effectLst>
                  <a:outerShdw sx="100000" sy="100000" kx="0" ky="0" algn="b" rotWithShape="0" blurRad="50800" dist="25400" dir="5400000">
                    <a:srgbClr val="000000"/>
                  </a:outerShdw>
                </a:effectLst>
              </a:rPr>
              <a:t>ricerca dei dispositivi) deve essere riavviata prima della connessione. </a:t>
            </a:r>
            <a:endParaRPr sz="3300">
              <a:solidFill>
                <a:srgbClr val="FFFFFF"/>
              </a:solidFill>
              <a:effectLst>
                <a:outerShdw sx="100000" sy="100000" kx="0" ky="0" algn="b" rotWithShape="0" blurRad="50800" dist="25400" dir="5400000">
                  <a:srgbClr val="000000"/>
                </a:outerShdw>
              </a:effectLst>
            </a:endParaRPr>
          </a:p>
        </p:txBody>
      </p:sp>
      <p:sp>
        <p:nvSpPr>
          <p:cNvPr id="97" name="Shape 97"/>
          <p:cNvSpPr/>
          <p:nvPr/>
        </p:nvSpPr>
        <p:spPr>
          <a:xfrm>
            <a:off x="10588619" y="3394346"/>
            <a:ext cx="2011999"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Group Owner</a:t>
            </a:r>
          </a:p>
        </p:txBody>
      </p:sp>
      <p:sp>
        <p:nvSpPr>
          <p:cNvPr id="98" name="Shape 98"/>
          <p:cNvSpPr/>
          <p:nvPr/>
        </p:nvSpPr>
        <p:spPr>
          <a:xfrm>
            <a:off x="10593314" y="3972186"/>
            <a:ext cx="900114" cy="41243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Client</a:t>
            </a:r>
          </a:p>
        </p:txBody>
      </p:sp>
      <p:pic>
        <p:nvPicPr>
          <p:cNvPr id="99" name="pasted-image.pdf"/>
          <p:cNvPicPr/>
          <p:nvPr/>
        </p:nvPicPr>
        <p:blipFill>
          <a:blip r:embed="rId5">
            <a:extLst/>
          </a:blip>
          <a:stretch>
            <a:fillRect/>
          </a:stretch>
        </p:blipFill>
        <p:spPr>
          <a:xfrm>
            <a:off x="10057809" y="3394345"/>
            <a:ext cx="412431" cy="412432"/>
          </a:xfrm>
          <a:prstGeom prst="rect">
            <a:avLst/>
          </a:prstGeom>
          <a:ln w="3175">
            <a:miter lim="400000"/>
          </a:ln>
        </p:spPr>
      </p:pic>
      <p:pic>
        <p:nvPicPr>
          <p:cNvPr id="100" name="pasted-image.pdf"/>
          <p:cNvPicPr/>
          <p:nvPr/>
        </p:nvPicPr>
        <p:blipFill>
          <a:blip r:embed="rId6">
            <a:extLst/>
          </a:blip>
          <a:stretch>
            <a:fillRect/>
          </a:stretch>
        </p:blipFill>
        <p:spPr>
          <a:xfrm>
            <a:off x="10057809" y="3972186"/>
            <a:ext cx="412431" cy="412431"/>
          </a:xfrm>
          <a:prstGeom prst="rect">
            <a:avLst/>
          </a:prstGeom>
          <a:ln w="3175">
            <a:miter lim="400000"/>
          </a:ln>
        </p:spPr>
      </p:pic>
    </p:spTree>
  </p:cSld>
  <p:clrMapOvr>
    <a:masterClrMapping/>
  </p:clrMapOvr>
  <p:transition spd="fast" advClick="1">
    <p:dissolve/>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pic>
        <p:nvPicPr>
          <p:cNvPr id="104" name="pasted-image.pdf"/>
          <p:cNvPicPr/>
          <p:nvPr/>
        </p:nvPicPr>
        <p:blipFill>
          <a:blip r:embed="rId3">
            <a:extLst/>
          </a:blip>
          <a:stretch>
            <a:fillRect/>
          </a:stretch>
        </p:blipFill>
        <p:spPr>
          <a:xfrm>
            <a:off x="3378516" y="2246653"/>
            <a:ext cx="6247767" cy="2389044"/>
          </a:xfrm>
          <a:prstGeom prst="rect">
            <a:avLst/>
          </a:prstGeom>
          <a:ln w="3175">
            <a:miter lim="400000"/>
          </a:ln>
        </p:spPr>
      </p:pic>
      <p:sp>
        <p:nvSpPr>
          <p:cNvPr id="105" name="Shape 105"/>
          <p:cNvSpPr/>
          <p:nvPr>
            <p:ph type="title"/>
          </p:nvPr>
        </p:nvSpPr>
        <p:spPr>
          <a:xfrm>
            <a:off x="326811" y="443510"/>
            <a:ext cx="12305997" cy="1427481"/>
          </a:xfrm>
          <a:prstGeom prst="rect">
            <a:avLst/>
          </a:prstGeom>
        </p:spPr>
        <p:txBody>
          <a:bodyPr/>
          <a:lstStyle>
            <a:lvl1pPr defTabSz="709930">
              <a:defRPr sz="5504">
                <a:effectLst>
                  <a:outerShdw sx="100000" sy="100000" kx="0" ky="0" algn="b" rotWithShape="0" blurRad="43688" dist="21844" dir="5400000">
                    <a:srgbClr val="000000"/>
                  </a:outerShdw>
                </a:effectLst>
              </a:defRPr>
            </a:lvl1pPr>
          </a:lstStyle>
          <a:p>
            <a:pPr lvl="0">
              <a:defRPr b="0" sz="1800">
                <a:solidFill>
                  <a:srgbClr val="000000"/>
                </a:solidFill>
                <a:effectLst/>
              </a:defRPr>
            </a:pPr>
            <a:r>
              <a:rPr b="1" sz="5504">
                <a:solidFill>
                  <a:srgbClr val="FFFFFF"/>
                </a:solidFill>
                <a:effectLst>
                  <a:outerShdw sx="100000" sy="100000" kx="0" ky="0" algn="b" rotWithShape="0" blurRad="43688" dist="21844" dir="5400000">
                    <a:srgbClr val="000000"/>
                  </a:outerShdw>
                </a:effectLst>
              </a:rPr>
              <a:t>Estensione di Wi-Fi Direct in Android</a:t>
            </a:r>
          </a:p>
        </p:txBody>
      </p:sp>
      <p:sp>
        <p:nvSpPr>
          <p:cNvPr id="106" name="Shape 106"/>
          <p:cNvSpPr/>
          <p:nvPr>
            <p:ph type="sldNum" sz="quarter" idx="4294967295"/>
          </p:nvPr>
        </p:nvSpPr>
        <p:spPr>
          <a:xfrm>
            <a:off x="6426301" y="9400120"/>
            <a:ext cx="152198"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sp>
        <p:nvSpPr>
          <p:cNvPr id="107" name="Shape 107"/>
          <p:cNvSpPr/>
          <p:nvPr/>
        </p:nvSpPr>
        <p:spPr>
          <a:xfrm>
            <a:off x="349401" y="5011360"/>
            <a:ext cx="12260818" cy="536484"/>
          </a:xfrm>
          <a:prstGeom prst="rect">
            <a:avLst/>
          </a:prstGeom>
          <a:ln w="3175">
            <a:miter lim="400000"/>
          </a:ln>
          <a:extLst>
            <a:ext uri="{C572A759-6A51-4108-AA02-DFA0A04FC94B}">
              <ma14:wrappingTextBoxFlag xmlns:ma14="http://schemas.microsoft.com/office/mac/drawingml/2011/main" val="1"/>
            </a:ext>
          </a:extLst>
        </p:spPr>
        <p:txBody>
          <a:bodyPr lIns="20320" tIns="20320" rIns="20320" bIns="20320" anchor="ctr">
            <a:spAutoFit/>
          </a:bodyPr>
          <a:lstStyle>
            <a:lvl1pPr>
              <a:defRPr sz="3300">
                <a:solidFill>
                  <a:srgbClr val="FFFFFF"/>
                </a:solidFill>
              </a:defRPr>
            </a:lvl1pPr>
          </a:lstStyle>
          <a:p>
            <a:pPr lvl="0">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Requisito: far parte di più gruppi contemporaneamente</a:t>
            </a:r>
          </a:p>
        </p:txBody>
      </p:sp>
      <p:grpSp>
        <p:nvGrpSpPr>
          <p:cNvPr id="112" name="Group 112"/>
          <p:cNvGrpSpPr/>
          <p:nvPr/>
        </p:nvGrpSpPr>
        <p:grpSpPr>
          <a:xfrm>
            <a:off x="1269380" y="5907973"/>
            <a:ext cx="10420859" cy="3132019"/>
            <a:chOff x="0" y="0"/>
            <a:chExt cx="10420857" cy="3132018"/>
          </a:xfrm>
        </p:grpSpPr>
        <p:pic>
          <p:nvPicPr>
            <p:cNvPr id="108" name="pasted-image.pdf"/>
            <p:cNvPicPr/>
            <p:nvPr/>
          </p:nvPicPr>
          <p:blipFill>
            <a:blip r:embed="rId4">
              <a:extLst/>
            </a:blip>
            <a:stretch>
              <a:fillRect/>
            </a:stretch>
          </p:blipFill>
          <p:spPr>
            <a:xfrm>
              <a:off x="586371" y="2063855"/>
              <a:ext cx="4795833" cy="1068164"/>
            </a:xfrm>
            <a:prstGeom prst="rect">
              <a:avLst/>
            </a:prstGeom>
            <a:ln w="3175" cap="flat">
              <a:noFill/>
              <a:miter lim="400000"/>
            </a:ln>
            <a:effectLst/>
          </p:spPr>
        </p:pic>
        <p:sp>
          <p:nvSpPr>
            <p:cNvPr id="109" name="Shape 109"/>
            <p:cNvSpPr/>
            <p:nvPr/>
          </p:nvSpPr>
          <p:spPr>
            <a:xfrm>
              <a:off x="5188721" y="2009147"/>
              <a:ext cx="4659691" cy="104448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ctr">
              <a:spAutoFit/>
            </a:bodyPr>
            <a:lstStyle/>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Astrazioni software di</a:t>
              </a:r>
              <a:endParaRPr sz="33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300">
                  <a:solidFill>
                    <a:srgbClr val="FFFFFF"/>
                  </a:solidFill>
                  <a:effectLst>
                    <a:outerShdw sx="100000" sy="100000" kx="0" ky="0" algn="b" rotWithShape="0" blurRad="50800" dist="25400" dir="5400000">
                      <a:srgbClr val="000000"/>
                    </a:outerShdw>
                  </a:effectLst>
                </a:rPr>
                <a:t>schede di rete fisiche</a:t>
              </a:r>
            </a:p>
          </p:txBody>
        </p:sp>
        <p:sp>
          <p:nvSpPr>
            <p:cNvPr id="110" name="Shape 110"/>
            <p:cNvSpPr/>
            <p:nvPr/>
          </p:nvSpPr>
          <p:spPr>
            <a:xfrm rot="5400000">
              <a:off x="4770123" y="-1"/>
              <a:ext cx="925793" cy="925794"/>
            </a:xfrm>
            <a:prstGeom prst="rightArrow">
              <a:avLst>
                <a:gd name="adj1" fmla="val 32000"/>
                <a:gd name="adj2" fmla="val 54504"/>
              </a:avLst>
            </a:prstGeom>
            <a:blipFill rotWithShape="1">
              <a:blip r:embed="rId5"/>
              <a:srcRect l="0" t="0" r="0" b="0"/>
              <a:tile tx="0" ty="0" sx="100000" sy="100000" flip="none" algn="tl"/>
            </a:blipFill>
            <a:ln w="3175" cap="flat">
              <a:noFill/>
              <a:miter lim="400000"/>
            </a:ln>
            <a:effectLst>
              <a:outerShdw sx="100000" sy="100000" kx="0" ky="0" algn="b" rotWithShape="0" blurRad="63500" dist="36495" dir="5400000">
                <a:srgbClr val="000000">
                  <a:alpha val="27259"/>
                </a:srgbClr>
              </a:outerShdw>
            </a:effectLst>
          </p:spPr>
          <p:txBody>
            <a:bodyPr wrap="square" lIns="0" tIns="0" rIns="0" bIns="0" numCol="1" anchor="ctr">
              <a:noAutofit/>
            </a:bodyPr>
            <a:lstStyle/>
            <a:p>
              <a:pPr lvl="0">
                <a:defRPr sz="2600">
                  <a:solidFill>
                    <a:srgbClr val="FFFFFF"/>
                  </a:solidFill>
                  <a:effectLst>
                    <a:outerShdw sx="100000" sy="100000" kx="0" ky="0" algn="b" rotWithShape="0" blurRad="38100" dist="12700" dir="5400000">
                      <a:srgbClr val="000000">
                        <a:alpha val="80000"/>
                      </a:srgbClr>
                    </a:outerShdw>
                  </a:effectLst>
                </a:defRPr>
              </a:pPr>
            </a:p>
          </p:txBody>
        </p:sp>
        <p:sp>
          <p:nvSpPr>
            <p:cNvPr id="111" name="Shape 111"/>
            <p:cNvSpPr/>
            <p:nvPr/>
          </p:nvSpPr>
          <p:spPr>
            <a:xfrm>
              <a:off x="-1" y="1193062"/>
              <a:ext cx="10420859" cy="54881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0320" tIns="20320" rIns="20320" bIns="20320" numCol="1" anchor="ctr">
              <a:spAutoFit/>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Sfruttare il concetto di interfacce di rete virtuali (</a:t>
              </a:r>
              <a:r>
                <a:rPr b="1" sz="3400">
                  <a:solidFill>
                    <a:srgbClr val="EBEBEB"/>
                  </a:solidFill>
                  <a:effectLst>
                    <a:outerShdw sx="100000" sy="100000" kx="0" ky="0" algn="b" rotWithShape="0" blurRad="50800" dist="25400" dir="5400000">
                      <a:srgbClr val="000000"/>
                    </a:outerShdw>
                  </a:effectLst>
                  <a:latin typeface="+mn-lt"/>
                  <a:ea typeface="+mn-ea"/>
                  <a:cs typeface="+mn-cs"/>
                  <a:sym typeface="Helvetica Neue"/>
                </a:rPr>
                <a:t>VIF</a:t>
              </a:r>
              <a:r>
                <a:rPr sz="3400">
                  <a:solidFill>
                    <a:srgbClr val="EBEBEB"/>
                  </a:solidFill>
                  <a:effectLst>
                    <a:outerShdw sx="100000" sy="100000" kx="0" ky="0" algn="b" rotWithShape="0" blurRad="50800" dist="25400" dir="5400000">
                      <a:srgbClr val="000000"/>
                    </a:outerShdw>
                  </a:effectLst>
                </a:rPr>
                <a:t>)</a:t>
              </a:r>
            </a:p>
          </p:txBody>
        </p:sp>
      </p:grpSp>
      <p:sp>
        <p:nvSpPr>
          <p:cNvPr id="113" name="Shape 113"/>
          <p:cNvSpPr/>
          <p:nvPr/>
        </p:nvSpPr>
        <p:spPr>
          <a:xfrm>
            <a:off x="10588619" y="3394346"/>
            <a:ext cx="2011999"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Group Owner</a:t>
            </a:r>
          </a:p>
        </p:txBody>
      </p:sp>
      <p:sp>
        <p:nvSpPr>
          <p:cNvPr id="114" name="Shape 114"/>
          <p:cNvSpPr/>
          <p:nvPr/>
        </p:nvSpPr>
        <p:spPr>
          <a:xfrm>
            <a:off x="10593314" y="3972186"/>
            <a:ext cx="900114" cy="412432"/>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Client</a:t>
            </a:r>
          </a:p>
        </p:txBody>
      </p:sp>
      <p:pic>
        <p:nvPicPr>
          <p:cNvPr id="115" name="pasted-image.pdf"/>
          <p:cNvPicPr/>
          <p:nvPr/>
        </p:nvPicPr>
        <p:blipFill>
          <a:blip r:embed="rId6">
            <a:extLst/>
          </a:blip>
          <a:stretch>
            <a:fillRect/>
          </a:stretch>
        </p:blipFill>
        <p:spPr>
          <a:xfrm>
            <a:off x="10057809" y="3394345"/>
            <a:ext cx="412431" cy="412432"/>
          </a:xfrm>
          <a:prstGeom prst="rect">
            <a:avLst/>
          </a:prstGeom>
          <a:ln w="3175">
            <a:miter lim="400000"/>
          </a:ln>
        </p:spPr>
      </p:pic>
      <p:pic>
        <p:nvPicPr>
          <p:cNvPr id="116" name="pasted-image.pdf"/>
          <p:cNvPicPr/>
          <p:nvPr/>
        </p:nvPicPr>
        <p:blipFill>
          <a:blip r:embed="rId7">
            <a:extLst/>
          </a:blip>
          <a:stretch>
            <a:fillRect/>
          </a:stretch>
        </p:blipFill>
        <p:spPr>
          <a:xfrm>
            <a:off x="10057809" y="3972186"/>
            <a:ext cx="412431" cy="412431"/>
          </a:xfrm>
          <a:prstGeom prst="rect">
            <a:avLst/>
          </a:prstGeom>
          <a:ln w="3175">
            <a:miter lim="400000"/>
          </a:ln>
        </p:spPr>
      </p:pic>
    </p:spTree>
  </p:cSld>
  <p:clrMapOvr>
    <a:masterClrMapping/>
  </p:clrMapOvr>
  <p:transition spd="fast"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2"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rgbClr val="5A91D8"/>
            </a:gs>
            <a:gs pos="100000">
              <a:srgbClr val="123153"/>
            </a:gs>
          </a:gsLst>
          <a:lin ang="5400000" scaled="0"/>
        </a:gradFill>
      </p:bgPr>
    </p:bg>
    <p:spTree>
      <p:nvGrpSpPr>
        <p:cNvPr id="1" name=""/>
        <p:cNvGrpSpPr/>
        <p:nvPr/>
      </p:nvGrpSpPr>
      <p:grpSpPr>
        <a:xfrm>
          <a:off x="0" y="0"/>
          <a:ext cx="0" cy="0"/>
          <a:chOff x="0" y="0"/>
          <a:chExt cx="0" cy="0"/>
        </a:xfrm>
      </p:grpSpPr>
      <p:sp>
        <p:nvSpPr>
          <p:cNvPr id="120" name="Shape 120"/>
          <p:cNvSpPr/>
          <p:nvPr>
            <p:ph type="title"/>
          </p:nvPr>
        </p:nvSpPr>
        <p:spPr>
          <a:xfrm>
            <a:off x="326811" y="443510"/>
            <a:ext cx="12305997" cy="1427481"/>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Scalabilità (1)</a:t>
            </a:r>
          </a:p>
        </p:txBody>
      </p:sp>
      <p:sp>
        <p:nvSpPr>
          <p:cNvPr id="121" name="Shape 121"/>
          <p:cNvSpPr/>
          <p:nvPr>
            <p:ph type="sldNum" sz="quarter" idx="4294967295"/>
          </p:nvPr>
        </p:nvSpPr>
        <p:spPr>
          <a:xfrm>
            <a:off x="6426301" y="9400120"/>
            <a:ext cx="152198" cy="238863"/>
          </a:xfrm>
          <a:prstGeom prst="rect">
            <a:avLst/>
          </a:prstGeom>
          <a:ln w="3175">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mn-lt"/>
                <a:ea typeface="+mn-ea"/>
                <a:cs typeface="+mn-cs"/>
                <a:sym typeface="Helvetica Neue"/>
              </a:defRPr>
            </a:lvl1pPr>
          </a:lstStyle>
          <a:p>
            <a:pPr lvl="0">
              <a:defRPr sz="1800">
                <a:solidFill>
                  <a:srgbClr val="000000"/>
                </a:solidFill>
                <a:effectLst/>
              </a:defRPr>
            </a:pPr>
            <a:fld id="{86CB4B4D-7CA3-9044-876B-883B54F8677D}" type="slidenum">
              <a:rPr sz="1400">
                <a:solidFill>
                  <a:srgbClr val="EBEBEB"/>
                </a:solidFill>
              </a:rPr>
            </a:fld>
          </a:p>
        </p:txBody>
      </p:sp>
      <p:pic>
        <p:nvPicPr>
          <p:cNvPr id="122" name="dispositivo_logo.png"/>
          <p:cNvPicPr/>
          <p:nvPr/>
        </p:nvPicPr>
        <p:blipFill>
          <a:blip r:embed="rId3">
            <a:extLst/>
          </a:blip>
          <a:stretch>
            <a:fillRect/>
          </a:stretch>
        </p:blipFill>
        <p:spPr>
          <a:xfrm>
            <a:off x="342765" y="2362538"/>
            <a:ext cx="647844" cy="719036"/>
          </a:xfrm>
          <a:prstGeom prst="rect">
            <a:avLst/>
          </a:prstGeom>
          <a:ln w="3175">
            <a:miter lim="400000"/>
          </a:ln>
        </p:spPr>
      </p:pic>
      <p:pic>
        <p:nvPicPr>
          <p:cNvPr id="123" name="vif_client.png"/>
          <p:cNvPicPr/>
          <p:nvPr/>
        </p:nvPicPr>
        <p:blipFill>
          <a:blip r:embed="rId4">
            <a:extLst/>
          </a:blip>
          <a:stretch>
            <a:fillRect/>
          </a:stretch>
        </p:blipFill>
        <p:spPr>
          <a:xfrm>
            <a:off x="2983004" y="2243044"/>
            <a:ext cx="412431" cy="412431"/>
          </a:xfrm>
          <a:prstGeom prst="rect">
            <a:avLst/>
          </a:prstGeom>
          <a:ln w="3175">
            <a:miter lim="400000"/>
          </a:ln>
        </p:spPr>
      </p:pic>
      <p:pic>
        <p:nvPicPr>
          <p:cNvPr id="124" name="vif_go.png"/>
          <p:cNvPicPr/>
          <p:nvPr/>
        </p:nvPicPr>
        <p:blipFill>
          <a:blip r:embed="rId5">
            <a:extLst/>
          </a:blip>
          <a:stretch>
            <a:fillRect/>
          </a:stretch>
        </p:blipFill>
        <p:spPr>
          <a:xfrm>
            <a:off x="2986385" y="2788638"/>
            <a:ext cx="405670" cy="412431"/>
          </a:xfrm>
          <a:prstGeom prst="rect">
            <a:avLst/>
          </a:prstGeom>
          <a:ln w="3175">
            <a:miter lim="400000"/>
          </a:ln>
        </p:spPr>
      </p:pic>
      <p:sp>
        <p:nvSpPr>
          <p:cNvPr id="125" name="Shape 125"/>
          <p:cNvSpPr/>
          <p:nvPr/>
        </p:nvSpPr>
        <p:spPr>
          <a:xfrm>
            <a:off x="1055742" y="2465041"/>
            <a:ext cx="1682751"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Dispositivo</a:t>
            </a:r>
          </a:p>
        </p:txBody>
      </p:sp>
      <p:sp>
        <p:nvSpPr>
          <p:cNvPr id="126" name="Shape 126"/>
          <p:cNvSpPr/>
          <p:nvPr/>
        </p:nvSpPr>
        <p:spPr>
          <a:xfrm>
            <a:off x="3512163" y="2788638"/>
            <a:ext cx="1094424"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VIF GO</a:t>
            </a:r>
          </a:p>
        </p:txBody>
      </p:sp>
      <p:sp>
        <p:nvSpPr>
          <p:cNvPr id="127" name="Shape 127"/>
          <p:cNvSpPr/>
          <p:nvPr/>
        </p:nvSpPr>
        <p:spPr>
          <a:xfrm>
            <a:off x="3503633" y="2243044"/>
            <a:ext cx="1458913" cy="412431"/>
          </a:xfrm>
          <a:prstGeom prst="rect">
            <a:avLst/>
          </a:prstGeom>
          <a:ln w="3175">
            <a:miter lim="400000"/>
          </a:ln>
          <a:extLst>
            <a:ext uri="{C572A759-6A51-4108-AA02-DFA0A04FC94B}">
              <ma14:wrappingTextBoxFlag xmlns:ma14="http://schemas.microsoft.com/office/mac/drawingml/2011/main" val="1"/>
            </a:ext>
          </a:extLst>
        </p:spPr>
        <p:txBody>
          <a:bodyPr wrap="none" lIns="20320" tIns="20320" rIns="20320" bIns="20320" anchor="ctr">
            <a:spAutoFit/>
          </a:bodyPr>
          <a:lstStyle>
            <a:lvl1pPr algn="l">
              <a:defRPr sz="2500">
                <a:solidFill>
                  <a:srgbClr val="FFFFFF"/>
                </a:solidFill>
              </a:defRPr>
            </a:lvl1pPr>
          </a:lstStyle>
          <a:p>
            <a:pPr lvl="0">
              <a:defRPr sz="1800">
                <a:solidFill>
                  <a:srgbClr val="000000"/>
                </a:solidFill>
                <a:effectLst/>
              </a:defRPr>
            </a:pPr>
            <a:r>
              <a:rPr sz="2500">
                <a:solidFill>
                  <a:srgbClr val="FFFFFF"/>
                </a:solidFill>
                <a:effectLst>
                  <a:outerShdw sx="100000" sy="100000" kx="0" ky="0" algn="b" rotWithShape="0" blurRad="50800" dist="25400" dir="5400000">
                    <a:srgbClr val="000000"/>
                  </a:outerShdw>
                </a:effectLst>
              </a:rPr>
              <a:t>VIF Client</a:t>
            </a:r>
          </a:p>
        </p:txBody>
      </p:sp>
      <p:pic>
        <p:nvPicPr>
          <p:cNvPr id="128" name="soluz_scalabilita_0.png"/>
          <p:cNvPicPr/>
          <p:nvPr/>
        </p:nvPicPr>
        <p:blipFill>
          <a:blip r:embed="rId6">
            <a:extLst/>
          </a:blip>
          <a:stretch>
            <a:fillRect/>
          </a:stretch>
        </p:blipFill>
        <p:spPr>
          <a:xfrm>
            <a:off x="2796809" y="2892355"/>
            <a:ext cx="7366001" cy="5486401"/>
          </a:xfrm>
          <a:prstGeom prst="rect">
            <a:avLst/>
          </a:prstGeom>
          <a:ln w="3175">
            <a:miter lim="400000"/>
          </a:ln>
        </p:spPr>
      </p:pic>
    </p:spTree>
  </p:cSld>
  <p:clrMapOvr>
    <a:masterClrMapping/>
  </p:clrMapOvr>
  <p:transition spd="fast" advClick="1">
    <p:dissolve/>
  </p:transition>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 dist="0" dir="5400000">
              <a:srgbClr val="000000">
                <a:alpha val="50000"/>
              </a:srgbClr>
            </a:outerShdw>
          </a:effectLst>
        </a:effectStyle>
        <a:effectStyle>
          <a:effectLst>
            <a:outerShdw sx="100000" sy="100000" kx="0" ky="0" algn="b" rotWithShape="0" blurRad="12700" dist="0" dir="5400000">
              <a:srgbClr val="000000">
                <a:alpha val="50000"/>
              </a:srgbClr>
            </a:outerShdw>
          </a:effectLst>
        </a:effectStyle>
        <a:effectStyle>
          <a:effectLst>
            <a:outerShdw sx="100000" sy="100000" kx="0" ky="0" algn="b" rotWithShape="0" blurRad="12700" dist="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3175" cap="flat">
          <a:noFill/>
          <a:miter lim="400000"/>
        </a:ln>
        <a:effectLst>
          <a:outerShdw sx="100000" sy="100000" kx="0" ky="0" algn="b" rotWithShape="0" blurRad="12700" dist="0" dir="5400000">
            <a:srgbClr val="000000">
              <a:alpha val="50000"/>
            </a:srgbClr>
          </a:outerShdw>
        </a:effectLst>
      </a:spPr>
      <a:bodyPr rot="0" spcFirstLastPara="1" vertOverflow="overflow" horzOverflow="overflow" vert="horz" wrap="square" lIns="20320" tIns="20320" rIns="20320" bIns="2032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Pr>
      <a:bodyPr rot="0" spcFirstLastPara="1" vertOverflow="overflow" horzOverflow="overflow" vert="horz" wrap="square" lIns="20320" tIns="20320" rIns="20320" bIns="2032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4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2700" dist="0" dir="5400000">
              <a:srgbClr val="000000">
                <a:alpha val="50000"/>
              </a:srgbClr>
            </a:outerShdw>
          </a:effectLst>
        </a:effectStyle>
        <a:effectStyle>
          <a:effectLst>
            <a:outerShdw sx="100000" sy="100000" kx="0" ky="0" algn="b" rotWithShape="0" blurRad="12700" dist="0" dir="5400000">
              <a:srgbClr val="000000">
                <a:alpha val="50000"/>
              </a:srgbClr>
            </a:outerShdw>
          </a:effectLst>
        </a:effectStyle>
        <a:effectStyle>
          <a:effectLst>
            <a:outerShdw sx="100000" sy="100000" kx="0" ky="0" algn="b" rotWithShape="0" blurRad="12700" dist="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3175" cap="flat">
          <a:noFill/>
          <a:miter lim="400000"/>
        </a:ln>
        <a:effectLst>
          <a:outerShdw sx="100000" sy="100000" kx="0" ky="0" algn="b" rotWithShape="0" blurRad="12700" dist="0" dir="5400000">
            <a:srgbClr val="000000">
              <a:alpha val="50000"/>
            </a:srgbClr>
          </a:outerShdw>
        </a:effectLst>
      </a:spPr>
      <a:bodyPr rot="0" spcFirstLastPara="1" vertOverflow="overflow" horzOverflow="overflow" vert="horz" wrap="square" lIns="20320" tIns="20320" rIns="20320" bIns="2032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Pr>
      <a:bodyPr rot="0" spcFirstLastPara="1" vertOverflow="overflow" horzOverflow="overflow" vert="horz" wrap="square" lIns="20320" tIns="20320" rIns="20320" bIns="2032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4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